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0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163" autoAdjust="0"/>
  </p:normalViewPr>
  <p:slideViewPr>
    <p:cSldViewPr snapToGrid="0" snapToObjects="1">
      <p:cViewPr varScale="1">
        <p:scale>
          <a:sx n="131" d="100"/>
          <a:sy n="131" d="100"/>
        </p:scale>
        <p:origin x="1980" y="114"/>
      </p:cViewPr>
      <p:guideLst>
        <p:guide orient="horz" pos="16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C0BFB-2B0F-4D6A-96BC-7A8E7BE1B6AD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F223B-2D4B-4756-86B0-CD2B58CBF1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386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Payment Request form in the Paw Procurement System (PPS)is one of several ways to make a purchase or issue a payment.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F223B-2D4B-4756-86B0-CD2B58CBF17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752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</a:t>
            </a:r>
            <a:r>
              <a:rPr lang="en-US" baseline="0" dirty="0" smtClean="0"/>
              <a:t> is segregation between the requestor and the approver, however, there is no system requirement that the approver is anyone other then simply not the requestor.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F223B-2D4B-4756-86B0-CD2B58CBF17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229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Contact for FAQ submission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F223B-2D4B-4756-86B0-CD2B58CBF17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917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0"/>
            <a:ext cx="58293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C41C-A487-0C45-A261-16903102544D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URL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458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C41C-A487-0C45-A261-16903102544D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URL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516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C41C-A487-0C45-A261-16903102544D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URL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95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451427"/>
            <a:ext cx="3028950" cy="317339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451427"/>
            <a:ext cx="3028950" cy="317339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C41C-A487-0C45-A261-16903102544D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URL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81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899" y="1397255"/>
            <a:ext cx="3030141" cy="43620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899" y="1989969"/>
            <a:ext cx="3030141" cy="269406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1397255"/>
            <a:ext cx="3031331" cy="43620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989969"/>
            <a:ext cx="3031331" cy="269406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C41C-A487-0C45-A261-16903102544D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URL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807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C41C-A487-0C45-A261-16903102544D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URL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540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C41C-A487-0C45-A261-16903102544D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URL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80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79122"/>
            <a:ext cx="2256235" cy="777366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679122"/>
            <a:ext cx="3833813" cy="391550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609519"/>
            <a:ext cx="2256235" cy="2985104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C41C-A487-0C45-A261-16903102544D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URL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430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858517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717648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283571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803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702645"/>
            <a:ext cx="6172200" cy="6440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610179"/>
            <a:ext cx="6172200" cy="2984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3C41C-A487-0C45-A261-16903102544D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URL</a:t>
            </a:r>
            <a:endParaRPr lang="en-US" dirty="0"/>
          </a:p>
        </p:txBody>
      </p:sp>
      <p:pic>
        <p:nvPicPr>
          <p:cNvPr id="7" name="Picture 6" descr="MD-flag-background-ppt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6857999" cy="571500"/>
          </a:xfrm>
          <a:prstGeom prst="rect">
            <a:avLst/>
          </a:prstGeom>
        </p:spPr>
      </p:pic>
      <p:pic>
        <p:nvPicPr>
          <p:cNvPr id="8" name="Picture 7" descr="UMBC-primary-logo-CMYK-on-black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15" y="86178"/>
            <a:ext cx="1311939" cy="402989"/>
          </a:xfrm>
          <a:prstGeom prst="rect">
            <a:avLst/>
          </a:prstGeom>
        </p:spPr>
      </p:pic>
      <p:pic>
        <p:nvPicPr>
          <p:cNvPr id="10" name="Picture 9" descr="corner-element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939" y="3901058"/>
            <a:ext cx="918061" cy="12424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290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financialservices.umbc.edu/9-2form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Payment Request Resource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40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Payment Request Frequently Asked Questions (FAQs)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Located on the Financial Services website.</a:t>
            </a:r>
          </a:p>
          <a:p>
            <a:endParaRPr lang="en-US" dirty="0" smtClean="0"/>
          </a:p>
          <a:p>
            <a:r>
              <a:rPr lang="en-US" dirty="0" smtClean="0"/>
              <a:t>The FAQs address common questions regarding payment request that are not expressly addressed in the Payment Request Requirements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561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of our FAQs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/>
              <a:t>We delegated authorization to our department administrator in PAW, why do we have to supply additional levels of authorization for certain transactions</a:t>
            </a:r>
            <a:r>
              <a:rPr lang="en-US" b="1" dirty="0" smtClean="0"/>
              <a:t>?</a:t>
            </a:r>
          </a:p>
          <a:p>
            <a:endParaRPr lang="en-US" dirty="0"/>
          </a:p>
          <a:p>
            <a:r>
              <a:rPr lang="en-US" b="1" dirty="0"/>
              <a:t>How much will UMBC reimburse me for meal expenses?</a:t>
            </a:r>
            <a:endParaRPr lang="en-US" dirty="0"/>
          </a:p>
          <a:p>
            <a:endParaRPr lang="en-US" b="1" dirty="0" smtClean="0"/>
          </a:p>
          <a:p>
            <a:r>
              <a:rPr lang="en-US" b="1" smtClean="0"/>
              <a:t>Our </a:t>
            </a:r>
            <a:r>
              <a:rPr lang="en-US" b="1" dirty="0"/>
              <a:t>department is hosting a recruiting candidate, do we still need the request for reimbursement form? </a:t>
            </a:r>
            <a:endParaRPr lang="en-US" dirty="0"/>
          </a:p>
          <a:p>
            <a:endParaRPr lang="en-US" b="1" dirty="0" smtClean="0"/>
          </a:p>
          <a:p>
            <a:r>
              <a:rPr lang="en-US" b="1" dirty="0" smtClean="0"/>
              <a:t>What </a:t>
            </a:r>
            <a:r>
              <a:rPr lang="en-US" b="1" dirty="0"/>
              <a:t>information should be included on an invoice when we submit it for payment?</a:t>
            </a:r>
            <a:endParaRPr lang="en-US" dirty="0"/>
          </a:p>
          <a:p>
            <a:endParaRPr lang="en-US" b="1" dirty="0" smtClean="0"/>
          </a:p>
          <a:p>
            <a:r>
              <a:rPr lang="en-US" b="1" dirty="0" smtClean="0"/>
              <a:t>I </a:t>
            </a:r>
            <a:r>
              <a:rPr lang="en-US" b="1" dirty="0"/>
              <a:t>can’t find the original invoice, can I submit the statement I received for payment?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617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 </a:t>
            </a:r>
            <a:r>
              <a:rPr lang="en-US" dirty="0" smtClean="0"/>
              <a:t>Updates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submit questions as you have them.</a:t>
            </a:r>
          </a:p>
          <a:p>
            <a:r>
              <a:rPr lang="en-US" dirty="0" smtClean="0"/>
              <a:t>The FAQs will be maintained on a regular basis.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782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Forms Over View is located on the financial services website here:</a:t>
            </a:r>
          </a:p>
          <a:p>
            <a:endParaRPr lang="en-US" dirty="0"/>
          </a:p>
          <a:p>
            <a:r>
              <a:rPr lang="en-US" dirty="0" smtClean="0"/>
              <a:t>The purpose of the forms overview is to provide a single reference for all the forms used in the payment request process, their purpose and if you can substitute a different document in place of the form.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658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Overview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1918" y="1609725"/>
            <a:ext cx="5974163" cy="298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437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Used For Payment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640275"/>
            <a:ext cx="6172200" cy="2984444"/>
          </a:xfrm>
        </p:spPr>
        <p:txBody>
          <a:bodyPr/>
          <a:lstStyle/>
          <a:p>
            <a:r>
              <a:rPr lang="en-US" dirty="0" smtClean="0"/>
              <a:t>The forms used during the payment request process are located on the Financial Services website at: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://financialservices.umbc.edu/9-2forms/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313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Payment Request?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The Payment Request form may be used for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Invoices </a:t>
            </a:r>
            <a:r>
              <a:rPr lang="en-US" dirty="0"/>
              <a:t>less than $600, that are *</a:t>
            </a:r>
            <a:r>
              <a:rPr lang="en-US" dirty="0" smtClean="0"/>
              <a:t>NOT*recurring</a:t>
            </a:r>
          </a:p>
          <a:p>
            <a:r>
              <a:rPr lang="en-US" dirty="0" smtClean="0"/>
              <a:t>Miscellaneous </a:t>
            </a:r>
            <a:r>
              <a:rPr lang="en-US" dirty="0"/>
              <a:t>reimbursements (out of pocket expenses that are *</a:t>
            </a:r>
            <a:r>
              <a:rPr lang="en-US" dirty="0" smtClean="0"/>
              <a:t>NOT*Travel)</a:t>
            </a:r>
          </a:p>
          <a:p>
            <a:r>
              <a:rPr lang="en-US" dirty="0" smtClean="0"/>
              <a:t>R*Stars Payments</a:t>
            </a:r>
          </a:p>
          <a:p>
            <a:r>
              <a:rPr lang="en-US" dirty="0" smtClean="0"/>
              <a:t>Honorariums</a:t>
            </a:r>
          </a:p>
          <a:p>
            <a:r>
              <a:rPr lang="en-US" dirty="0" smtClean="0"/>
              <a:t>Stipends</a:t>
            </a:r>
          </a:p>
          <a:p>
            <a:r>
              <a:rPr lang="en-US" dirty="0" smtClean="0"/>
              <a:t>Refunds </a:t>
            </a:r>
            <a:r>
              <a:rPr lang="en-US" dirty="0"/>
              <a:t>of </a:t>
            </a:r>
            <a:r>
              <a:rPr lang="en-US" dirty="0" smtClean="0"/>
              <a:t>Revenue</a:t>
            </a:r>
          </a:p>
          <a:p>
            <a:r>
              <a:rPr lang="en-US" dirty="0" smtClean="0"/>
              <a:t>Memberships/Registrations </a:t>
            </a:r>
            <a:r>
              <a:rPr lang="en-US" dirty="0"/>
              <a:t>(where the P-Card is not </a:t>
            </a:r>
            <a:r>
              <a:rPr lang="en-US" dirty="0" smtClean="0"/>
              <a:t>accepted)</a:t>
            </a:r>
          </a:p>
          <a:p>
            <a:r>
              <a:rPr lang="en-US" dirty="0" smtClean="0"/>
              <a:t>Student </a:t>
            </a:r>
            <a:r>
              <a:rPr lang="en-US" dirty="0"/>
              <a:t>Cultural </a:t>
            </a:r>
            <a:r>
              <a:rPr lang="en-US" dirty="0" smtClean="0"/>
              <a:t>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51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well as….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Payments for greater then $600</a:t>
            </a:r>
          </a:p>
          <a:p>
            <a:r>
              <a:rPr lang="en-US" dirty="0" smtClean="0"/>
              <a:t>Legal </a:t>
            </a:r>
            <a:r>
              <a:rPr lang="en-US" dirty="0"/>
              <a:t>Services</a:t>
            </a:r>
          </a:p>
          <a:p>
            <a:r>
              <a:rPr lang="en-US" dirty="0"/>
              <a:t>Repairs</a:t>
            </a:r>
          </a:p>
          <a:p>
            <a:r>
              <a:rPr lang="en-US" dirty="0"/>
              <a:t>Vehicle Repair</a:t>
            </a:r>
          </a:p>
          <a:p>
            <a:r>
              <a:rPr lang="en-US" dirty="0"/>
              <a:t>Security </a:t>
            </a:r>
            <a:r>
              <a:rPr lang="en-US" dirty="0" smtClean="0"/>
              <a:t>Services</a:t>
            </a:r>
          </a:p>
          <a:p>
            <a:r>
              <a:rPr lang="en-US" dirty="0" smtClean="0"/>
              <a:t>Much </a:t>
            </a:r>
            <a:r>
              <a:rPr lang="en-US" dirty="0"/>
              <a:t>more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659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electronic delegated approvers in PAW are able to approve all items in their department.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i="1" dirty="0"/>
              <a:t>When establishing electronic authorizations, the State requires that we </a:t>
            </a:r>
            <a:r>
              <a:rPr lang="en-US" i="1" dirty="0" smtClean="0"/>
              <a:t>ensure</a:t>
            </a:r>
            <a:r>
              <a:rPr lang="en-US" i="1" dirty="0" smtClean="0"/>
              <a:t>:</a:t>
            </a:r>
            <a:endParaRPr lang="en-US" dirty="0"/>
          </a:p>
          <a:p>
            <a:pPr lvl="1"/>
            <a:r>
              <a:rPr lang="en-US" i="1" dirty="0"/>
              <a:t>Proper review procedures are in place to prevent, detect or correct errors and irregularities. Reviews should be made for validity, completeness, authorization, accuracy and proper classification. </a:t>
            </a:r>
            <a:endParaRPr lang="en-US" dirty="0"/>
          </a:p>
          <a:p>
            <a:pPr marL="300038" lvl="1" indent="0">
              <a:buNone/>
            </a:pPr>
            <a:r>
              <a:rPr lang="en-US" i="1" dirty="0"/>
              <a:t> </a:t>
            </a:r>
            <a:endParaRPr lang="en-US" dirty="0"/>
          </a:p>
          <a:p>
            <a:pPr lvl="1"/>
            <a:r>
              <a:rPr lang="en-US" i="1" dirty="0"/>
              <a:t>Proper authorization of transaction (approval paths) should specifically delineate the lines of authority from the highest to the lowest level position.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3977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Comprehensive Guidance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guidance is designed to facilitate the efficient processing of Payment Request</a:t>
            </a:r>
          </a:p>
          <a:p>
            <a:r>
              <a:rPr lang="en-US" dirty="0" smtClean="0"/>
              <a:t>Ensure appropriate and consistent internal controls and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944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resources are available?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Payment Request Requirements Table</a:t>
            </a:r>
          </a:p>
          <a:p>
            <a:r>
              <a:rPr lang="en-US" dirty="0" smtClean="0"/>
              <a:t>Updated Frequently Asked Questions (FAQs)</a:t>
            </a:r>
          </a:p>
          <a:p>
            <a:r>
              <a:rPr lang="en-US" dirty="0" smtClean="0"/>
              <a:t>Forms Overview</a:t>
            </a:r>
          </a:p>
          <a:p>
            <a:r>
              <a:rPr lang="en-US" dirty="0" smtClean="0"/>
              <a:t>Standard 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215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Payment Request Requirements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Located on the financial services website.</a:t>
            </a:r>
          </a:p>
          <a:p>
            <a:endParaRPr lang="en-US" dirty="0"/>
          </a:p>
          <a:p>
            <a:r>
              <a:rPr lang="en-US" dirty="0" smtClean="0"/>
              <a:t>The table details each type of transaction normally processed with a payment request as well as the supporting documentation needed.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375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Payment Request Requirements Table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0780" y="1384097"/>
            <a:ext cx="4915815" cy="3759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908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read the requirements </a:t>
            </a:r>
            <a:r>
              <a:rPr lang="en-US" dirty="0" smtClean="0"/>
              <a:t>table?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5749" y="1609725"/>
            <a:ext cx="5846501" cy="298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567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B7731EB158374192B009FABAE0C319" ma:contentTypeVersion="7" ma:contentTypeDescription="Create a new document." ma:contentTypeScope="" ma:versionID="a0ebfc53d3aec8d93ef80917041d0e11">
  <xsd:schema xmlns:xsd="http://www.w3.org/2001/XMLSchema" xmlns:xs="http://www.w3.org/2001/XMLSchema" xmlns:p="http://schemas.microsoft.com/office/2006/metadata/properties" xmlns:ns3="1991ac27-07da-45ef-8c03-6efe20a8ae37" targetNamespace="http://schemas.microsoft.com/office/2006/metadata/properties" ma:root="true" ma:fieldsID="8d7b2b385efd5d2eedf43b5d28f233d5" ns3:_="">
    <xsd:import namespace="1991ac27-07da-45ef-8c03-6efe20a8ae3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91ac27-07da-45ef-8c03-6efe20a8ae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DF906B-07EA-46C6-B6F3-EF9649B6E354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1991ac27-07da-45ef-8c03-6efe20a8ae37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120AFD2-23B9-4C38-86C7-41ADB280ED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AF8FBF-F15D-4500-A660-67DB0A21F6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91ac27-07da-45ef-8c03-6efe20a8ae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15369</TotalTime>
  <Words>535</Words>
  <Application>Microsoft Office PowerPoint</Application>
  <PresentationFormat>Custom</PresentationFormat>
  <Paragraphs>72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Payment Request Resource Training</vt:lpstr>
      <vt:lpstr>What are Payment Request?</vt:lpstr>
      <vt:lpstr>As well as….</vt:lpstr>
      <vt:lpstr>Approver</vt:lpstr>
      <vt:lpstr>Comprehensive Guidance</vt:lpstr>
      <vt:lpstr>What resources are available?</vt:lpstr>
      <vt:lpstr>Payment Request Requirements Table</vt:lpstr>
      <vt:lpstr>Payment Request Requirements Table</vt:lpstr>
      <vt:lpstr>How to read the requirements table?</vt:lpstr>
      <vt:lpstr>Payment Request Frequently Asked Questions (FAQs)</vt:lpstr>
      <vt:lpstr>Some of our FAQs</vt:lpstr>
      <vt:lpstr>FAQ Updates </vt:lpstr>
      <vt:lpstr>Forms Overview</vt:lpstr>
      <vt:lpstr>Forms Overview</vt:lpstr>
      <vt:lpstr>Forms Used For Payment Request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Lord</dc:creator>
  <cp:lastModifiedBy>Bryan Casey</cp:lastModifiedBy>
  <cp:revision>159</cp:revision>
  <dcterms:created xsi:type="dcterms:W3CDTF">2019-02-27T15:38:32Z</dcterms:created>
  <dcterms:modified xsi:type="dcterms:W3CDTF">2022-05-11T15:53:39Z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0x01010063B7731EB158374192B009FABAE0C319</vt:lpwstr>
  </property>
</Properties>
</file>