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4"/>
  </p:notesMasterIdLst>
  <p:sldIdLst>
    <p:sldId id="256" r:id="rId5"/>
    <p:sldId id="257" r:id="rId6"/>
    <p:sldId id="258" r:id="rId7"/>
    <p:sldId id="259" r:id="rId8"/>
    <p:sldId id="260" r:id="rId9"/>
    <p:sldId id="261" r:id="rId10"/>
    <p:sldId id="264" r:id="rId11"/>
    <p:sldId id="262" r:id="rId12"/>
    <p:sldId id="263" r:id="rId13"/>
    <p:sldId id="265" r:id="rId14"/>
    <p:sldId id="271" r:id="rId15"/>
    <p:sldId id="272" r:id="rId16"/>
    <p:sldId id="273" r:id="rId17"/>
    <p:sldId id="274" r:id="rId18"/>
    <p:sldId id="275" r:id="rId19"/>
    <p:sldId id="266" r:id="rId20"/>
    <p:sldId id="268" r:id="rId21"/>
    <p:sldId id="269" r:id="rId22"/>
    <p:sldId id="270" r:id="rId23"/>
  </p:sldIdLst>
  <p:sldSz cx="6858000" cy="51435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163" autoAdjust="0"/>
  </p:normalViewPr>
  <p:slideViewPr>
    <p:cSldViewPr snapToGrid="0" snapToObjects="1">
      <p:cViewPr varScale="1">
        <p:scale>
          <a:sx n="131" d="100"/>
          <a:sy n="131" d="100"/>
        </p:scale>
        <p:origin x="1980" y="114"/>
      </p:cViewPr>
      <p:guideLst>
        <p:guide orient="horz" pos="162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FC0BFB-2B0F-4D6A-96BC-7A8E7BE1B6AD}" type="datetimeFigureOut">
              <a:rPr lang="en-US" smtClean="0"/>
              <a:t>5/16/2022</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AF223B-2D4B-4756-86B0-CD2B58CBF179}" type="slidenum">
              <a:rPr lang="en-US" smtClean="0"/>
              <a:t>‹#›</a:t>
            </a:fld>
            <a:endParaRPr lang="en-US" dirty="0"/>
          </a:p>
        </p:txBody>
      </p:sp>
    </p:spTree>
    <p:extLst>
      <p:ext uri="{BB962C8B-B14F-4D97-AF65-F5344CB8AC3E}">
        <p14:creationId xmlns:p14="http://schemas.microsoft.com/office/powerpoint/2010/main" val="731386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AF223B-2D4B-4756-86B0-CD2B58CBF179}" type="slidenum">
              <a:rPr lang="en-US" smtClean="0"/>
              <a:t>16</a:t>
            </a:fld>
            <a:endParaRPr lang="en-US" dirty="0"/>
          </a:p>
        </p:txBody>
      </p:sp>
    </p:spTree>
    <p:extLst>
      <p:ext uri="{BB962C8B-B14F-4D97-AF65-F5344CB8AC3E}">
        <p14:creationId xmlns:p14="http://schemas.microsoft.com/office/powerpoint/2010/main" val="1543175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AF223B-2D4B-4756-86B0-CD2B58CBF179}" type="slidenum">
              <a:rPr lang="en-US" smtClean="0"/>
              <a:t>17</a:t>
            </a:fld>
            <a:endParaRPr lang="en-US" dirty="0"/>
          </a:p>
        </p:txBody>
      </p:sp>
    </p:spTree>
    <p:extLst>
      <p:ext uri="{BB962C8B-B14F-4D97-AF65-F5344CB8AC3E}">
        <p14:creationId xmlns:p14="http://schemas.microsoft.com/office/powerpoint/2010/main" val="1232663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597820"/>
            <a:ext cx="58293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2914650"/>
            <a:ext cx="48006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63C41C-A487-0C45-A261-16903102544D}" type="datetimeFigureOut">
              <a:rPr lang="en-US" smtClean="0"/>
              <a:t>5/16/2022</a:t>
            </a:fld>
            <a:endParaRPr lang="en-US" dirty="0"/>
          </a:p>
        </p:txBody>
      </p:sp>
      <p:sp>
        <p:nvSpPr>
          <p:cNvPr id="5" name="Footer Placeholder 4"/>
          <p:cNvSpPr>
            <a:spLocks noGrp="1"/>
          </p:cNvSpPr>
          <p:nvPr>
            <p:ph type="ftr" sz="quarter" idx="11"/>
          </p:nvPr>
        </p:nvSpPr>
        <p:spPr/>
        <p:txBody>
          <a:bodyPr/>
          <a:lstStyle/>
          <a:p>
            <a:r>
              <a:rPr lang="en-US" dirty="0" smtClean="0"/>
              <a:t>URL</a:t>
            </a:r>
            <a:endParaRPr lang="en-US" dirty="0"/>
          </a:p>
        </p:txBody>
      </p:sp>
    </p:spTree>
    <p:extLst>
      <p:ext uri="{BB962C8B-B14F-4D97-AF65-F5344CB8AC3E}">
        <p14:creationId xmlns:p14="http://schemas.microsoft.com/office/powerpoint/2010/main" val="3387458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63C41C-A487-0C45-A261-16903102544D}" type="datetimeFigureOut">
              <a:rPr lang="en-US" smtClean="0"/>
              <a:t>5/16/2022</a:t>
            </a:fld>
            <a:endParaRPr lang="en-US" dirty="0"/>
          </a:p>
        </p:txBody>
      </p:sp>
      <p:sp>
        <p:nvSpPr>
          <p:cNvPr id="5" name="Footer Placeholder 4"/>
          <p:cNvSpPr>
            <a:spLocks noGrp="1"/>
          </p:cNvSpPr>
          <p:nvPr>
            <p:ph type="ftr" sz="quarter" idx="11"/>
          </p:nvPr>
        </p:nvSpPr>
        <p:spPr/>
        <p:txBody>
          <a:bodyPr/>
          <a:lstStyle/>
          <a:p>
            <a:r>
              <a:rPr lang="en-US" dirty="0" smtClean="0"/>
              <a:t>URL</a:t>
            </a:r>
            <a:endParaRPr lang="en-US" dirty="0"/>
          </a:p>
        </p:txBody>
      </p:sp>
    </p:spTree>
    <p:extLst>
      <p:ext uri="{BB962C8B-B14F-4D97-AF65-F5344CB8AC3E}">
        <p14:creationId xmlns:p14="http://schemas.microsoft.com/office/powerpoint/2010/main" val="3073516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3305176"/>
            <a:ext cx="5829300" cy="1021556"/>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2180035"/>
            <a:ext cx="58293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63C41C-A487-0C45-A261-16903102544D}" type="datetimeFigureOut">
              <a:rPr lang="en-US" smtClean="0"/>
              <a:t>5/16/2022</a:t>
            </a:fld>
            <a:endParaRPr lang="en-US" dirty="0"/>
          </a:p>
        </p:txBody>
      </p:sp>
      <p:sp>
        <p:nvSpPr>
          <p:cNvPr id="5" name="Footer Placeholder 4"/>
          <p:cNvSpPr>
            <a:spLocks noGrp="1"/>
          </p:cNvSpPr>
          <p:nvPr>
            <p:ph type="ftr" sz="quarter" idx="11"/>
          </p:nvPr>
        </p:nvSpPr>
        <p:spPr/>
        <p:txBody>
          <a:bodyPr/>
          <a:lstStyle/>
          <a:p>
            <a:r>
              <a:rPr lang="en-US" dirty="0" smtClean="0"/>
              <a:t>URL</a:t>
            </a:r>
            <a:endParaRPr lang="en-US" dirty="0"/>
          </a:p>
        </p:txBody>
      </p:sp>
    </p:spTree>
    <p:extLst>
      <p:ext uri="{BB962C8B-B14F-4D97-AF65-F5344CB8AC3E}">
        <p14:creationId xmlns:p14="http://schemas.microsoft.com/office/powerpoint/2010/main" val="997952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1451427"/>
            <a:ext cx="3028950" cy="3173395"/>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1451427"/>
            <a:ext cx="3028950" cy="3173395"/>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63C41C-A487-0C45-A261-16903102544D}" type="datetimeFigureOut">
              <a:rPr lang="en-US" smtClean="0"/>
              <a:t>5/16/2022</a:t>
            </a:fld>
            <a:endParaRPr lang="en-US" dirty="0"/>
          </a:p>
        </p:txBody>
      </p:sp>
      <p:sp>
        <p:nvSpPr>
          <p:cNvPr id="6" name="Footer Placeholder 5"/>
          <p:cNvSpPr>
            <a:spLocks noGrp="1"/>
          </p:cNvSpPr>
          <p:nvPr>
            <p:ph type="ftr" sz="quarter" idx="11"/>
          </p:nvPr>
        </p:nvSpPr>
        <p:spPr/>
        <p:txBody>
          <a:bodyPr/>
          <a:lstStyle/>
          <a:p>
            <a:r>
              <a:rPr lang="en-US" dirty="0" smtClean="0"/>
              <a:t>URL</a:t>
            </a:r>
            <a:endParaRPr lang="en-US" dirty="0"/>
          </a:p>
        </p:txBody>
      </p:sp>
    </p:spTree>
    <p:extLst>
      <p:ext uri="{BB962C8B-B14F-4D97-AF65-F5344CB8AC3E}">
        <p14:creationId xmlns:p14="http://schemas.microsoft.com/office/powerpoint/2010/main" val="767819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899" y="1397255"/>
            <a:ext cx="3030141" cy="43620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342899" y="1989969"/>
            <a:ext cx="3030141" cy="2694060"/>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1397255"/>
            <a:ext cx="3031331" cy="43620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83769" y="1989969"/>
            <a:ext cx="3031331" cy="2694060"/>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63C41C-A487-0C45-A261-16903102544D}" type="datetimeFigureOut">
              <a:rPr lang="en-US" smtClean="0"/>
              <a:t>5/16/2022</a:t>
            </a:fld>
            <a:endParaRPr lang="en-US" dirty="0"/>
          </a:p>
        </p:txBody>
      </p:sp>
      <p:sp>
        <p:nvSpPr>
          <p:cNvPr id="8" name="Footer Placeholder 7"/>
          <p:cNvSpPr>
            <a:spLocks noGrp="1"/>
          </p:cNvSpPr>
          <p:nvPr>
            <p:ph type="ftr" sz="quarter" idx="11"/>
          </p:nvPr>
        </p:nvSpPr>
        <p:spPr/>
        <p:txBody>
          <a:bodyPr/>
          <a:lstStyle/>
          <a:p>
            <a:r>
              <a:rPr lang="en-US" dirty="0" smtClean="0"/>
              <a:t>URL</a:t>
            </a:r>
            <a:endParaRPr lang="en-US" dirty="0"/>
          </a:p>
        </p:txBody>
      </p:sp>
    </p:spTree>
    <p:extLst>
      <p:ext uri="{BB962C8B-B14F-4D97-AF65-F5344CB8AC3E}">
        <p14:creationId xmlns:p14="http://schemas.microsoft.com/office/powerpoint/2010/main" val="2205807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63C41C-A487-0C45-A261-16903102544D}" type="datetimeFigureOut">
              <a:rPr lang="en-US" smtClean="0"/>
              <a:t>5/16/2022</a:t>
            </a:fld>
            <a:endParaRPr lang="en-US" dirty="0"/>
          </a:p>
        </p:txBody>
      </p:sp>
      <p:sp>
        <p:nvSpPr>
          <p:cNvPr id="4" name="Footer Placeholder 3"/>
          <p:cNvSpPr>
            <a:spLocks noGrp="1"/>
          </p:cNvSpPr>
          <p:nvPr>
            <p:ph type="ftr" sz="quarter" idx="11"/>
          </p:nvPr>
        </p:nvSpPr>
        <p:spPr/>
        <p:txBody>
          <a:bodyPr/>
          <a:lstStyle/>
          <a:p>
            <a:r>
              <a:rPr lang="en-US" dirty="0" smtClean="0"/>
              <a:t>URL</a:t>
            </a:r>
            <a:endParaRPr lang="en-US" dirty="0"/>
          </a:p>
        </p:txBody>
      </p:sp>
    </p:spTree>
    <p:extLst>
      <p:ext uri="{BB962C8B-B14F-4D97-AF65-F5344CB8AC3E}">
        <p14:creationId xmlns:p14="http://schemas.microsoft.com/office/powerpoint/2010/main" val="2535540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63C41C-A487-0C45-A261-16903102544D}" type="datetimeFigureOut">
              <a:rPr lang="en-US" smtClean="0"/>
              <a:t>5/16/2022</a:t>
            </a:fld>
            <a:endParaRPr lang="en-US" dirty="0"/>
          </a:p>
        </p:txBody>
      </p:sp>
      <p:sp>
        <p:nvSpPr>
          <p:cNvPr id="3" name="Footer Placeholder 2"/>
          <p:cNvSpPr>
            <a:spLocks noGrp="1"/>
          </p:cNvSpPr>
          <p:nvPr>
            <p:ph type="ftr" sz="quarter" idx="11"/>
          </p:nvPr>
        </p:nvSpPr>
        <p:spPr/>
        <p:txBody>
          <a:bodyPr/>
          <a:lstStyle/>
          <a:p>
            <a:r>
              <a:rPr lang="en-US" dirty="0" smtClean="0"/>
              <a:t>URL</a:t>
            </a:r>
            <a:endParaRPr lang="en-US" dirty="0"/>
          </a:p>
        </p:txBody>
      </p:sp>
    </p:spTree>
    <p:extLst>
      <p:ext uri="{BB962C8B-B14F-4D97-AF65-F5344CB8AC3E}">
        <p14:creationId xmlns:p14="http://schemas.microsoft.com/office/powerpoint/2010/main" val="1410809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679122"/>
            <a:ext cx="2256235" cy="777366"/>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2681287" y="679122"/>
            <a:ext cx="3833813" cy="391550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1" y="1609519"/>
            <a:ext cx="2256235" cy="2985104"/>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63C41C-A487-0C45-A261-16903102544D}" type="datetimeFigureOut">
              <a:rPr lang="en-US" smtClean="0"/>
              <a:t>5/16/2022</a:t>
            </a:fld>
            <a:endParaRPr lang="en-US" dirty="0"/>
          </a:p>
        </p:txBody>
      </p:sp>
      <p:sp>
        <p:nvSpPr>
          <p:cNvPr id="6" name="Footer Placeholder 5"/>
          <p:cNvSpPr>
            <a:spLocks noGrp="1"/>
          </p:cNvSpPr>
          <p:nvPr>
            <p:ph type="ftr" sz="quarter" idx="11"/>
          </p:nvPr>
        </p:nvSpPr>
        <p:spPr/>
        <p:txBody>
          <a:bodyPr/>
          <a:lstStyle/>
          <a:p>
            <a:r>
              <a:rPr lang="en-US" dirty="0" smtClean="0"/>
              <a:t>URL</a:t>
            </a:r>
            <a:endParaRPr lang="en-US" dirty="0"/>
          </a:p>
        </p:txBody>
      </p:sp>
    </p:spTree>
    <p:extLst>
      <p:ext uri="{BB962C8B-B14F-4D97-AF65-F5344CB8AC3E}">
        <p14:creationId xmlns:p14="http://schemas.microsoft.com/office/powerpoint/2010/main" val="2373430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3858517"/>
            <a:ext cx="4114800" cy="425054"/>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344216" y="717648"/>
            <a:ext cx="41148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1344216" y="4283571"/>
            <a:ext cx="41148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Tree>
    <p:extLst>
      <p:ext uri="{BB962C8B-B14F-4D97-AF65-F5344CB8AC3E}">
        <p14:creationId xmlns:p14="http://schemas.microsoft.com/office/powerpoint/2010/main" val="1808032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702645"/>
            <a:ext cx="6172200" cy="644065"/>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1610179"/>
            <a:ext cx="6172200" cy="298444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42900" y="4767263"/>
            <a:ext cx="16002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7463C41C-A487-0C45-A261-16903102544D}" type="datetimeFigureOut">
              <a:rPr lang="en-US" smtClean="0"/>
              <a:t>5/16/2022</a:t>
            </a:fld>
            <a:endParaRPr lang="en-US" dirty="0"/>
          </a:p>
        </p:txBody>
      </p:sp>
      <p:sp>
        <p:nvSpPr>
          <p:cNvPr id="5" name="Footer Placeholder 4"/>
          <p:cNvSpPr>
            <a:spLocks noGrp="1"/>
          </p:cNvSpPr>
          <p:nvPr>
            <p:ph type="ftr" sz="quarter" idx="3"/>
          </p:nvPr>
        </p:nvSpPr>
        <p:spPr>
          <a:xfrm>
            <a:off x="2343150" y="4767263"/>
            <a:ext cx="21717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smtClean="0"/>
              <a:t>URL</a:t>
            </a:r>
            <a:endParaRPr lang="en-US" dirty="0"/>
          </a:p>
        </p:txBody>
      </p:sp>
      <p:pic>
        <p:nvPicPr>
          <p:cNvPr id="7" name="Picture 6" descr="MD-flag-background-ppt.png"/>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 y="0"/>
            <a:ext cx="6857999" cy="571500"/>
          </a:xfrm>
          <a:prstGeom prst="rect">
            <a:avLst/>
          </a:prstGeom>
        </p:spPr>
      </p:pic>
      <p:pic>
        <p:nvPicPr>
          <p:cNvPr id="8" name="Picture 7" descr="UMBC-primary-logo-CMYK-on-black.png"/>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220715" y="86178"/>
            <a:ext cx="1311939" cy="402989"/>
          </a:xfrm>
          <a:prstGeom prst="rect">
            <a:avLst/>
          </a:prstGeom>
        </p:spPr>
      </p:pic>
      <p:pic>
        <p:nvPicPr>
          <p:cNvPr id="10" name="Picture 9" descr="corner-element.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5939939" y="3901058"/>
            <a:ext cx="918061" cy="1242442"/>
          </a:xfrm>
          <a:prstGeom prst="rect">
            <a:avLst/>
          </a:prstGeom>
          <a:noFill/>
          <a:ln>
            <a:noFill/>
          </a:ln>
        </p:spPr>
      </p:pic>
    </p:spTree>
    <p:extLst>
      <p:ext uri="{BB962C8B-B14F-4D97-AF65-F5344CB8AC3E}">
        <p14:creationId xmlns:p14="http://schemas.microsoft.com/office/powerpoint/2010/main" val="802903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hyperlink" Target="https://financialservices.umbc.edu/plant-accounting/"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Payment Request</a:t>
            </a:r>
            <a:endParaRPr lang="en-US" dirty="0"/>
          </a:p>
        </p:txBody>
      </p:sp>
      <p:sp>
        <p:nvSpPr>
          <p:cNvPr id="3" name="Subtitle 2"/>
          <p:cNvSpPr>
            <a:spLocks noGrp="1"/>
          </p:cNvSpPr>
          <p:nvPr>
            <p:ph type="subTitle" idx="1"/>
          </p:nvPr>
        </p:nvSpPr>
        <p:spPr/>
        <p:txBody>
          <a:bodyPr>
            <a:normAutofit/>
          </a:bodyPr>
          <a:lstStyle/>
          <a:p>
            <a:r>
              <a:rPr lang="en-US" sz="2800" dirty="0" smtClean="0"/>
              <a:t>Reimbursements, Invoices &amp; Sensitive Inventory</a:t>
            </a:r>
            <a:endParaRPr lang="en-US" sz="2800" dirty="0"/>
          </a:p>
        </p:txBody>
      </p:sp>
    </p:spTree>
    <p:extLst>
      <p:ext uri="{BB962C8B-B14F-4D97-AF65-F5344CB8AC3E}">
        <p14:creationId xmlns:p14="http://schemas.microsoft.com/office/powerpoint/2010/main" val="2689409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Invoices</a:t>
            </a:r>
            <a:endParaRPr lang="en-US" dirty="0"/>
          </a:p>
        </p:txBody>
      </p:sp>
      <p:sp>
        <p:nvSpPr>
          <p:cNvPr id="3" name="Content Placeholder 2"/>
          <p:cNvSpPr>
            <a:spLocks noGrp="1"/>
          </p:cNvSpPr>
          <p:nvPr>
            <p:ph idx="1"/>
          </p:nvPr>
        </p:nvSpPr>
        <p:spPr>
          <a:xfrm>
            <a:off x="342900" y="1610179"/>
            <a:ext cx="6172200" cy="898935"/>
          </a:xfrm>
        </p:spPr>
        <p:txBody>
          <a:bodyPr/>
          <a:lstStyle/>
          <a:p>
            <a:r>
              <a:rPr lang="en-US" dirty="0" smtClean="0"/>
              <a:t>Good’s and services acquired without a contract or purchase order.</a:t>
            </a:r>
            <a:endParaRPr lang="en-US" dirty="0"/>
          </a:p>
        </p:txBody>
      </p:sp>
      <p:pic>
        <p:nvPicPr>
          <p:cNvPr id="5" name="Picture 4"/>
          <p:cNvPicPr>
            <a:picLocks noChangeAspect="1"/>
          </p:cNvPicPr>
          <p:nvPr/>
        </p:nvPicPr>
        <p:blipFill>
          <a:blip r:embed="rId2"/>
          <a:stretch>
            <a:fillRect/>
          </a:stretch>
        </p:blipFill>
        <p:spPr>
          <a:xfrm>
            <a:off x="342901" y="2509114"/>
            <a:ext cx="6226150" cy="1790950"/>
          </a:xfrm>
          <a:prstGeom prst="rect">
            <a:avLst/>
          </a:prstGeom>
        </p:spPr>
      </p:pic>
    </p:spTree>
    <p:extLst>
      <p:ext uri="{BB962C8B-B14F-4D97-AF65-F5344CB8AC3E}">
        <p14:creationId xmlns:p14="http://schemas.microsoft.com/office/powerpoint/2010/main" val="8074758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Sensitive Inventory</a:t>
            </a:r>
            <a:endParaRPr lang="en-US" dirty="0"/>
          </a:p>
        </p:txBody>
      </p:sp>
      <p:sp>
        <p:nvSpPr>
          <p:cNvPr id="3" name="Content Placeholder 2"/>
          <p:cNvSpPr>
            <a:spLocks noGrp="1"/>
          </p:cNvSpPr>
          <p:nvPr>
            <p:ph idx="1"/>
          </p:nvPr>
        </p:nvSpPr>
        <p:spPr/>
        <p:txBody>
          <a:bodyPr>
            <a:normAutofit lnSpcReduction="10000"/>
          </a:bodyPr>
          <a:lstStyle/>
          <a:p>
            <a:r>
              <a:rPr lang="en-US" dirty="0"/>
              <a:t>UMBC associates may purchase sensitive equipment and receive reimbursement for the purchase.  Associates should adhere to the same guidelines as noted above for any reimbursements based on their affiliation to the University, but in addition, proof of recordation of the sensitive equipment must also be submitted.</a:t>
            </a:r>
          </a:p>
          <a:p>
            <a:endParaRPr lang="en-US" dirty="0"/>
          </a:p>
        </p:txBody>
      </p:sp>
    </p:spTree>
    <p:extLst>
      <p:ext uri="{BB962C8B-B14F-4D97-AF65-F5344CB8AC3E}">
        <p14:creationId xmlns:p14="http://schemas.microsoft.com/office/powerpoint/2010/main" val="2750351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Sensitive Inventory</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Defined </a:t>
            </a:r>
            <a:r>
              <a:rPr lang="en-US" dirty="0"/>
              <a:t>as:</a:t>
            </a:r>
          </a:p>
          <a:p>
            <a:pPr lvl="1"/>
            <a:r>
              <a:rPr lang="en-US" sz="2400" dirty="0"/>
              <a:t>Computer equipment less than $5,000.00 per unit which includes</a:t>
            </a:r>
          </a:p>
          <a:p>
            <a:pPr lvl="2"/>
            <a:r>
              <a:rPr lang="en-US" dirty="0"/>
              <a:t>Desktops</a:t>
            </a:r>
          </a:p>
          <a:p>
            <a:pPr lvl="2"/>
            <a:r>
              <a:rPr lang="en-US" dirty="0"/>
              <a:t>Laptops</a:t>
            </a:r>
          </a:p>
          <a:p>
            <a:pPr lvl="2"/>
            <a:r>
              <a:rPr lang="en-US" dirty="0"/>
              <a:t>iPads, Tablets</a:t>
            </a:r>
          </a:p>
          <a:p>
            <a:pPr lvl="1"/>
            <a:r>
              <a:rPr lang="en-US" sz="2400" dirty="0"/>
              <a:t>Audio Visual Equipment with a cost greater than $1,000.00 and less than $5,000.00 per unit.</a:t>
            </a:r>
          </a:p>
          <a:p>
            <a:pPr lvl="1"/>
            <a:r>
              <a:rPr lang="en-US" sz="2400" dirty="0"/>
              <a:t>Firearms less than $5,000.00</a:t>
            </a:r>
          </a:p>
          <a:p>
            <a:pPr lvl="1"/>
            <a:r>
              <a:rPr lang="en-US" sz="2400" dirty="0"/>
              <a:t>Motor Vehicles less than $5,000.00</a:t>
            </a:r>
          </a:p>
          <a:p>
            <a:endParaRPr lang="en-US" dirty="0"/>
          </a:p>
        </p:txBody>
      </p:sp>
    </p:spTree>
    <p:extLst>
      <p:ext uri="{BB962C8B-B14F-4D97-AF65-F5344CB8AC3E}">
        <p14:creationId xmlns:p14="http://schemas.microsoft.com/office/powerpoint/2010/main" val="1658845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Sensitive Inventory</a:t>
            </a:r>
            <a:endParaRPr lang="en-US" dirty="0"/>
          </a:p>
        </p:txBody>
      </p:sp>
      <p:sp>
        <p:nvSpPr>
          <p:cNvPr id="3" name="Content Placeholder 2"/>
          <p:cNvSpPr>
            <a:spLocks noGrp="1"/>
          </p:cNvSpPr>
          <p:nvPr>
            <p:ph idx="1"/>
          </p:nvPr>
        </p:nvSpPr>
        <p:spPr/>
        <p:txBody>
          <a:bodyPr/>
          <a:lstStyle/>
          <a:p>
            <a:r>
              <a:rPr lang="en-US" dirty="0" smtClean="0"/>
              <a:t>The University has received findings on two USM audits.  </a:t>
            </a:r>
          </a:p>
          <a:p>
            <a:r>
              <a:rPr lang="en-US" dirty="0" smtClean="0"/>
              <a:t>In order to address the concerns we have changed the DocuSign process for Sensitive Inventory.</a:t>
            </a:r>
          </a:p>
          <a:p>
            <a:endParaRPr lang="en-US" dirty="0"/>
          </a:p>
        </p:txBody>
      </p:sp>
    </p:spTree>
    <p:extLst>
      <p:ext uri="{BB962C8B-B14F-4D97-AF65-F5344CB8AC3E}">
        <p14:creationId xmlns:p14="http://schemas.microsoft.com/office/powerpoint/2010/main" val="1649144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Sensitive Inventory</a:t>
            </a:r>
            <a:endParaRPr lang="en-US" dirty="0"/>
          </a:p>
        </p:txBody>
      </p:sp>
      <p:sp>
        <p:nvSpPr>
          <p:cNvPr id="3" name="Content Placeholder 2"/>
          <p:cNvSpPr>
            <a:spLocks noGrp="1"/>
          </p:cNvSpPr>
          <p:nvPr>
            <p:ph idx="1"/>
          </p:nvPr>
        </p:nvSpPr>
        <p:spPr/>
        <p:txBody>
          <a:bodyPr/>
          <a:lstStyle/>
          <a:p>
            <a:r>
              <a:rPr lang="en-US" dirty="0" smtClean="0"/>
              <a:t>DocuSign process used to end when Asset Management issues inventory tags to the custodian.  </a:t>
            </a:r>
          </a:p>
          <a:p>
            <a:r>
              <a:rPr lang="en-US" dirty="0" smtClean="0"/>
              <a:t>Now DocuSign ends with Custodian verifying the tags have been applied to the inventory itself.</a:t>
            </a:r>
            <a:endParaRPr lang="en-US" dirty="0"/>
          </a:p>
        </p:txBody>
      </p:sp>
    </p:spTree>
    <p:extLst>
      <p:ext uri="{BB962C8B-B14F-4D97-AF65-F5344CB8AC3E}">
        <p14:creationId xmlns:p14="http://schemas.microsoft.com/office/powerpoint/2010/main" val="5304613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Sensitive Inventory</a:t>
            </a:r>
            <a:endParaRPr lang="en-US" dirty="0"/>
          </a:p>
        </p:txBody>
      </p:sp>
      <p:pic>
        <p:nvPicPr>
          <p:cNvPr id="4" name="Content Placeholder 3"/>
          <p:cNvPicPr>
            <a:picLocks noGrp="1" noChangeAspect="1"/>
          </p:cNvPicPr>
          <p:nvPr>
            <p:ph idx="1"/>
          </p:nvPr>
        </p:nvPicPr>
        <p:blipFill>
          <a:blip r:embed="rId2"/>
          <a:stretch>
            <a:fillRect/>
          </a:stretch>
        </p:blipFill>
        <p:spPr>
          <a:xfrm>
            <a:off x="342900" y="2010817"/>
            <a:ext cx="6172200" cy="854098"/>
          </a:xfrm>
          <a:prstGeom prst="rect">
            <a:avLst/>
          </a:prstGeom>
        </p:spPr>
      </p:pic>
      <p:pic>
        <p:nvPicPr>
          <p:cNvPr id="5" name="Picture 4"/>
          <p:cNvPicPr>
            <a:picLocks noChangeAspect="1"/>
          </p:cNvPicPr>
          <p:nvPr/>
        </p:nvPicPr>
        <p:blipFill>
          <a:blip r:embed="rId3"/>
          <a:stretch>
            <a:fillRect/>
          </a:stretch>
        </p:blipFill>
        <p:spPr>
          <a:xfrm>
            <a:off x="342900" y="1823578"/>
            <a:ext cx="6172200" cy="187239"/>
          </a:xfrm>
          <a:prstGeom prst="rect">
            <a:avLst/>
          </a:prstGeom>
        </p:spPr>
      </p:pic>
      <p:sp>
        <p:nvSpPr>
          <p:cNvPr id="3" name="TextBox 2"/>
          <p:cNvSpPr txBox="1"/>
          <p:nvPr/>
        </p:nvSpPr>
        <p:spPr>
          <a:xfrm>
            <a:off x="395021" y="3057754"/>
            <a:ext cx="6120079" cy="1200329"/>
          </a:xfrm>
          <a:prstGeom prst="rect">
            <a:avLst/>
          </a:prstGeom>
          <a:noFill/>
        </p:spPr>
        <p:txBody>
          <a:bodyPr wrap="square" rtlCol="0">
            <a:spAutoFit/>
          </a:bodyPr>
          <a:lstStyle/>
          <a:p>
            <a:r>
              <a:rPr lang="en-US" dirty="0" smtClean="0"/>
              <a:t>For more detailed information on the Sensitive Inventory process please visit the Asset Management website here:</a:t>
            </a:r>
          </a:p>
          <a:p>
            <a:endParaRPr lang="en-US" dirty="0"/>
          </a:p>
          <a:p>
            <a:pPr algn="ctr"/>
            <a:r>
              <a:rPr lang="en-US" dirty="0" smtClean="0">
                <a:hlinkClick r:id="rId4"/>
              </a:rPr>
              <a:t>Asset Management</a:t>
            </a:r>
            <a:endParaRPr lang="en-US" dirty="0"/>
          </a:p>
        </p:txBody>
      </p:sp>
    </p:spTree>
    <p:extLst>
      <p:ext uri="{BB962C8B-B14F-4D97-AF65-F5344CB8AC3E}">
        <p14:creationId xmlns:p14="http://schemas.microsoft.com/office/powerpoint/2010/main" val="3627477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FAQ’s</a:t>
            </a:r>
            <a:endParaRPr lang="en-US" dirty="0"/>
          </a:p>
        </p:txBody>
      </p:sp>
      <p:sp>
        <p:nvSpPr>
          <p:cNvPr id="3" name="Content Placeholder 2"/>
          <p:cNvSpPr>
            <a:spLocks noGrp="1"/>
          </p:cNvSpPr>
          <p:nvPr>
            <p:ph idx="1"/>
          </p:nvPr>
        </p:nvSpPr>
        <p:spPr>
          <a:xfrm>
            <a:off x="342900" y="1610179"/>
            <a:ext cx="6172200" cy="613642"/>
          </a:xfrm>
        </p:spPr>
        <p:txBody>
          <a:bodyPr>
            <a:normAutofit lnSpcReduction="10000"/>
          </a:bodyPr>
          <a:lstStyle/>
          <a:p>
            <a:r>
              <a:rPr lang="en-US" sz="1800" b="1" dirty="0"/>
              <a:t>What information should be included on an invoice when we submit it for payment?</a:t>
            </a:r>
            <a:r>
              <a:rPr lang="en-US" sz="1800" dirty="0"/>
              <a:t> </a:t>
            </a:r>
          </a:p>
        </p:txBody>
      </p:sp>
      <p:sp>
        <p:nvSpPr>
          <p:cNvPr id="4" name="TextBox 3"/>
          <p:cNvSpPr txBox="1"/>
          <p:nvPr/>
        </p:nvSpPr>
        <p:spPr>
          <a:xfrm>
            <a:off x="395021" y="2384755"/>
            <a:ext cx="6042356" cy="2400657"/>
          </a:xfrm>
          <a:prstGeom prst="rect">
            <a:avLst/>
          </a:prstGeom>
          <a:noFill/>
        </p:spPr>
        <p:txBody>
          <a:bodyPr wrap="square" rtlCol="0">
            <a:spAutoFit/>
          </a:bodyPr>
          <a:lstStyle/>
          <a:p>
            <a:pPr fontAlgn="base"/>
            <a:r>
              <a:rPr lang="en-US" sz="1200" i="1" dirty="0"/>
              <a:t>Every invoice should clearly show the name and address of the State agency being billed.</a:t>
            </a:r>
            <a:r>
              <a:rPr lang="en-US" sz="1200" dirty="0"/>
              <a:t> </a:t>
            </a:r>
            <a:endParaRPr lang="en-US" sz="1200" dirty="0" smtClean="0"/>
          </a:p>
          <a:p>
            <a:pPr fontAlgn="base"/>
            <a:endParaRPr lang="en-US" sz="1200" dirty="0"/>
          </a:p>
          <a:p>
            <a:pPr fontAlgn="base"/>
            <a:r>
              <a:rPr lang="en-US" sz="1200" i="1" dirty="0"/>
              <a:t>UMBC</a:t>
            </a:r>
            <a:r>
              <a:rPr lang="en-US" sz="1200" dirty="0"/>
              <a:t> </a:t>
            </a:r>
          </a:p>
          <a:p>
            <a:pPr fontAlgn="base"/>
            <a:r>
              <a:rPr lang="en-US" sz="1200" i="1" dirty="0"/>
              <a:t>1000 Hilltop Circle</a:t>
            </a:r>
            <a:r>
              <a:rPr lang="en-US" sz="1200" dirty="0"/>
              <a:t> </a:t>
            </a:r>
            <a:br>
              <a:rPr lang="en-US" sz="1200" dirty="0"/>
            </a:br>
            <a:r>
              <a:rPr lang="en-US" sz="1200" i="1" dirty="0"/>
              <a:t>Baltimore, MD  21250</a:t>
            </a:r>
            <a:r>
              <a:rPr lang="en-US" sz="1200" dirty="0"/>
              <a:t> </a:t>
            </a:r>
          </a:p>
          <a:p>
            <a:pPr fontAlgn="base"/>
            <a:r>
              <a:rPr lang="en-US" sz="1200" dirty="0"/>
              <a:t> </a:t>
            </a:r>
          </a:p>
          <a:p>
            <a:pPr fontAlgn="base"/>
            <a:r>
              <a:rPr lang="en-US" sz="1200" i="1" dirty="0"/>
              <a:t>The invoice must sufficiently describe the details of the goods or services being paid including the date that the goods or services were rendered and the date of the invoice.</a:t>
            </a:r>
            <a:r>
              <a:rPr lang="en-US" sz="1200" dirty="0"/>
              <a:t> </a:t>
            </a:r>
          </a:p>
          <a:p>
            <a:pPr fontAlgn="base"/>
            <a:r>
              <a:rPr lang="en-US" sz="1200" dirty="0"/>
              <a:t> </a:t>
            </a:r>
          </a:p>
          <a:p>
            <a:pPr fontAlgn="base"/>
            <a:r>
              <a:rPr lang="en-US" sz="1200" i="1" dirty="0"/>
              <a:t>Each invoice must contain the vendor’s name, remittance address and federal taxpayer identification number or, if owned by an individual, his/her social security number.</a:t>
            </a:r>
            <a:r>
              <a:rPr lang="en-US" sz="1200" dirty="0"/>
              <a:t> </a:t>
            </a:r>
          </a:p>
          <a:p>
            <a:endParaRPr lang="en-US" dirty="0"/>
          </a:p>
        </p:txBody>
      </p:sp>
    </p:spTree>
    <p:extLst>
      <p:ext uri="{BB962C8B-B14F-4D97-AF65-F5344CB8AC3E}">
        <p14:creationId xmlns:p14="http://schemas.microsoft.com/office/powerpoint/2010/main" val="21508442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FAQ’s</a:t>
            </a:r>
            <a:endParaRPr lang="en-US" dirty="0"/>
          </a:p>
        </p:txBody>
      </p:sp>
      <p:sp>
        <p:nvSpPr>
          <p:cNvPr id="3" name="Content Placeholder 2"/>
          <p:cNvSpPr>
            <a:spLocks noGrp="1"/>
          </p:cNvSpPr>
          <p:nvPr>
            <p:ph idx="1"/>
          </p:nvPr>
        </p:nvSpPr>
        <p:spPr>
          <a:xfrm>
            <a:off x="342900" y="1610179"/>
            <a:ext cx="6172200" cy="613642"/>
          </a:xfrm>
        </p:spPr>
        <p:txBody>
          <a:bodyPr>
            <a:normAutofit fontScale="85000" lnSpcReduction="20000"/>
          </a:bodyPr>
          <a:lstStyle/>
          <a:p>
            <a:pPr fontAlgn="base"/>
            <a:r>
              <a:rPr lang="en-US" b="1" dirty="0"/>
              <a:t>I can’t find the original invoice, can I submit the statement I received for payment?</a:t>
            </a:r>
            <a:r>
              <a:rPr lang="en-US" dirty="0"/>
              <a:t> </a:t>
            </a:r>
          </a:p>
          <a:p>
            <a:pPr fontAlgn="base"/>
            <a:endParaRPr lang="en-US" dirty="0"/>
          </a:p>
        </p:txBody>
      </p:sp>
      <p:sp>
        <p:nvSpPr>
          <p:cNvPr id="4" name="TextBox 3"/>
          <p:cNvSpPr txBox="1"/>
          <p:nvPr/>
        </p:nvSpPr>
        <p:spPr>
          <a:xfrm>
            <a:off x="395021" y="2384755"/>
            <a:ext cx="6042356" cy="2739211"/>
          </a:xfrm>
          <a:prstGeom prst="rect">
            <a:avLst/>
          </a:prstGeom>
          <a:noFill/>
        </p:spPr>
        <p:txBody>
          <a:bodyPr wrap="square" rtlCol="0">
            <a:spAutoFit/>
          </a:bodyPr>
          <a:lstStyle/>
          <a:p>
            <a:pPr fontAlgn="base"/>
            <a:r>
              <a:rPr lang="en-US" sz="1400" i="1" dirty="0"/>
              <a:t>Statements cannot be used as documentation to substantiate a payment.  If you are unable to locate the vendor invoice you should contact the vendor directly and ask for a duplicate invoice.</a:t>
            </a:r>
            <a:r>
              <a:rPr lang="en-US" sz="1400" dirty="0"/>
              <a:t> </a:t>
            </a:r>
          </a:p>
          <a:p>
            <a:pPr fontAlgn="base"/>
            <a:r>
              <a:rPr lang="en-US" sz="1400" dirty="0"/>
              <a:t> </a:t>
            </a:r>
          </a:p>
          <a:p>
            <a:pPr fontAlgn="base"/>
            <a:r>
              <a:rPr lang="en-US" sz="1400" i="1" dirty="0"/>
              <a:t>Upon submission of the invoice you must certify in writing that the duplicate should be used as an original by writing on the invoice:</a:t>
            </a:r>
            <a:r>
              <a:rPr lang="en-US" sz="1400" dirty="0"/>
              <a:t> </a:t>
            </a:r>
          </a:p>
          <a:p>
            <a:pPr lvl="3" fontAlgn="base"/>
            <a:r>
              <a:rPr lang="en-US" sz="1400" dirty="0"/>
              <a:t> </a:t>
            </a:r>
          </a:p>
          <a:p>
            <a:pPr lvl="3" fontAlgn="base"/>
            <a:r>
              <a:rPr lang="en-US" sz="1400" b="1" dirty="0"/>
              <a:t>Please use as original. </a:t>
            </a:r>
            <a:r>
              <a:rPr lang="en-US" sz="1400" dirty="0"/>
              <a:t> </a:t>
            </a:r>
          </a:p>
          <a:p>
            <a:pPr lvl="3" fontAlgn="base"/>
            <a:r>
              <a:rPr lang="en-US" sz="1400" b="1" dirty="0"/>
              <a:t>This invoice has not been previously paid. </a:t>
            </a:r>
            <a:r>
              <a:rPr lang="en-US" sz="1400" dirty="0"/>
              <a:t> </a:t>
            </a:r>
          </a:p>
          <a:p>
            <a:pPr lvl="3" fontAlgn="base"/>
            <a:r>
              <a:rPr lang="en-US" sz="1400" b="1" dirty="0"/>
              <a:t>______________________________________ </a:t>
            </a:r>
            <a:r>
              <a:rPr lang="en-US" sz="1400" dirty="0"/>
              <a:t> </a:t>
            </a:r>
          </a:p>
          <a:p>
            <a:pPr lvl="3" fontAlgn="base"/>
            <a:r>
              <a:rPr lang="en-US" sz="1400" b="1" dirty="0"/>
              <a:t>Signature </a:t>
            </a:r>
            <a:r>
              <a:rPr lang="en-US" sz="1400" b="1" dirty="0" smtClean="0"/>
              <a:t>					Date</a:t>
            </a:r>
            <a:r>
              <a:rPr lang="en-US" sz="1400" dirty="0"/>
              <a:t> </a:t>
            </a:r>
          </a:p>
          <a:p>
            <a:endParaRPr lang="en-US" dirty="0"/>
          </a:p>
        </p:txBody>
      </p:sp>
    </p:spTree>
    <p:extLst>
      <p:ext uri="{BB962C8B-B14F-4D97-AF65-F5344CB8AC3E}">
        <p14:creationId xmlns:p14="http://schemas.microsoft.com/office/powerpoint/2010/main" val="24524357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most common reason invoices are not processed quickly?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954276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most common reason invoices are not processed quickly?</a:t>
            </a:r>
            <a:endParaRPr lang="en-US" dirty="0"/>
          </a:p>
        </p:txBody>
      </p:sp>
      <p:sp>
        <p:nvSpPr>
          <p:cNvPr id="3" name="Content Placeholder 2"/>
          <p:cNvSpPr>
            <a:spLocks noGrp="1"/>
          </p:cNvSpPr>
          <p:nvPr>
            <p:ph idx="1"/>
          </p:nvPr>
        </p:nvSpPr>
        <p:spPr/>
        <p:txBody>
          <a:bodyPr/>
          <a:lstStyle/>
          <a:p>
            <a:pPr marL="0" indent="0">
              <a:buNone/>
            </a:pPr>
            <a:r>
              <a:rPr lang="en-US" u="sng" dirty="0" smtClean="0"/>
              <a:t>Name and/or address does not match the W-9</a:t>
            </a:r>
          </a:p>
          <a:p>
            <a:endParaRPr lang="en-US" dirty="0"/>
          </a:p>
          <a:p>
            <a:pPr marL="0" indent="0" algn="ctr">
              <a:buNone/>
            </a:pPr>
            <a:r>
              <a:rPr lang="en-US" i="1" dirty="0" smtClean="0"/>
              <a:t>When submitting any item to AP be sure the vendor information in the system (which matches the W-9 the vendor submitted) matches the invoice.  </a:t>
            </a:r>
            <a:endParaRPr lang="en-US" i="1" dirty="0"/>
          </a:p>
        </p:txBody>
      </p:sp>
    </p:spTree>
    <p:extLst>
      <p:ext uri="{BB962C8B-B14F-4D97-AF65-F5344CB8AC3E}">
        <p14:creationId xmlns:p14="http://schemas.microsoft.com/office/powerpoint/2010/main" val="20418494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Reimbursements</a:t>
            </a:r>
            <a:endParaRPr lang="en-US" dirty="0"/>
          </a:p>
        </p:txBody>
      </p:sp>
      <p:sp>
        <p:nvSpPr>
          <p:cNvPr id="3" name="Content Placeholder 2"/>
          <p:cNvSpPr>
            <a:spLocks noGrp="1"/>
          </p:cNvSpPr>
          <p:nvPr>
            <p:ph idx="1"/>
          </p:nvPr>
        </p:nvSpPr>
        <p:spPr/>
        <p:txBody>
          <a:bodyPr/>
          <a:lstStyle/>
          <a:p>
            <a:r>
              <a:rPr lang="en-US" dirty="0" smtClean="0"/>
              <a:t>Business Expenses</a:t>
            </a:r>
          </a:p>
          <a:p>
            <a:r>
              <a:rPr lang="en-US" dirty="0" smtClean="0"/>
              <a:t>Registrations</a:t>
            </a:r>
          </a:p>
          <a:p>
            <a:r>
              <a:rPr lang="en-US" dirty="0" smtClean="0"/>
              <a:t>Memberships</a:t>
            </a:r>
            <a:endParaRPr lang="en-US" dirty="0"/>
          </a:p>
        </p:txBody>
      </p:sp>
    </p:spTree>
    <p:extLst>
      <p:ext uri="{BB962C8B-B14F-4D97-AF65-F5344CB8AC3E}">
        <p14:creationId xmlns:p14="http://schemas.microsoft.com/office/powerpoint/2010/main" val="10586810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Reimbursements</a:t>
            </a:r>
            <a:endParaRPr lang="en-US" dirty="0"/>
          </a:p>
        </p:txBody>
      </p:sp>
      <p:pic>
        <p:nvPicPr>
          <p:cNvPr id="4" name="Content Placeholder 3"/>
          <p:cNvPicPr>
            <a:picLocks noGrp="1" noChangeAspect="1"/>
          </p:cNvPicPr>
          <p:nvPr>
            <p:ph idx="1"/>
          </p:nvPr>
        </p:nvPicPr>
        <p:blipFill>
          <a:blip r:embed="rId2"/>
          <a:stretch>
            <a:fillRect/>
          </a:stretch>
        </p:blipFill>
        <p:spPr>
          <a:xfrm>
            <a:off x="401771" y="1609725"/>
            <a:ext cx="6054458" cy="2984500"/>
          </a:xfrm>
          <a:prstGeom prst="rect">
            <a:avLst/>
          </a:prstGeom>
        </p:spPr>
      </p:pic>
    </p:spTree>
    <p:extLst>
      <p:ext uri="{BB962C8B-B14F-4D97-AF65-F5344CB8AC3E}">
        <p14:creationId xmlns:p14="http://schemas.microsoft.com/office/powerpoint/2010/main" val="892822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Reimbursements</a:t>
            </a:r>
            <a:endParaRPr lang="en-US" dirty="0"/>
          </a:p>
        </p:txBody>
      </p:sp>
      <p:pic>
        <p:nvPicPr>
          <p:cNvPr id="4" name="Content Placeholder 3"/>
          <p:cNvPicPr>
            <a:picLocks noGrp="1" noChangeAspect="1"/>
          </p:cNvPicPr>
          <p:nvPr>
            <p:ph idx="1"/>
          </p:nvPr>
        </p:nvPicPr>
        <p:blipFill>
          <a:blip r:embed="rId2"/>
          <a:stretch>
            <a:fillRect/>
          </a:stretch>
        </p:blipFill>
        <p:spPr>
          <a:xfrm>
            <a:off x="342900" y="1826749"/>
            <a:ext cx="6172200" cy="1584844"/>
          </a:xfrm>
          <a:prstGeom prst="rect">
            <a:avLst/>
          </a:prstGeom>
        </p:spPr>
      </p:pic>
    </p:spTree>
    <p:extLst>
      <p:ext uri="{BB962C8B-B14F-4D97-AF65-F5344CB8AC3E}">
        <p14:creationId xmlns:p14="http://schemas.microsoft.com/office/powerpoint/2010/main" val="20840135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 UMBC Community Members</a:t>
            </a:r>
            <a:endParaRPr lang="en-US" dirty="0"/>
          </a:p>
        </p:txBody>
      </p:sp>
      <p:pic>
        <p:nvPicPr>
          <p:cNvPr id="5" name="Content Placeholder 4"/>
          <p:cNvPicPr>
            <a:picLocks noGrp="1" noChangeAspect="1"/>
          </p:cNvPicPr>
          <p:nvPr>
            <p:ph idx="1"/>
          </p:nvPr>
        </p:nvPicPr>
        <p:blipFill>
          <a:blip r:embed="rId2"/>
          <a:stretch>
            <a:fillRect/>
          </a:stretch>
        </p:blipFill>
        <p:spPr>
          <a:xfrm>
            <a:off x="342900" y="2645769"/>
            <a:ext cx="6172200" cy="912412"/>
          </a:xfrm>
          <a:prstGeom prst="rect">
            <a:avLst/>
          </a:prstGeom>
        </p:spPr>
      </p:pic>
    </p:spTree>
    <p:extLst>
      <p:ext uri="{BB962C8B-B14F-4D97-AF65-F5344CB8AC3E}">
        <p14:creationId xmlns:p14="http://schemas.microsoft.com/office/powerpoint/2010/main" val="14080398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a:t>
            </a:r>
            <a:endParaRPr lang="en-US" dirty="0"/>
          </a:p>
        </p:txBody>
      </p:sp>
      <p:pic>
        <p:nvPicPr>
          <p:cNvPr id="4" name="Content Placeholder 3"/>
          <p:cNvPicPr>
            <a:picLocks noGrp="1" noChangeAspect="1"/>
          </p:cNvPicPr>
          <p:nvPr>
            <p:ph idx="1"/>
          </p:nvPr>
        </p:nvPicPr>
        <p:blipFill>
          <a:blip r:embed="rId2"/>
          <a:stretch>
            <a:fillRect/>
          </a:stretch>
        </p:blipFill>
        <p:spPr>
          <a:xfrm>
            <a:off x="342900" y="1500329"/>
            <a:ext cx="6172200" cy="1901186"/>
          </a:xfrm>
          <a:prstGeom prst="rect">
            <a:avLst/>
          </a:prstGeom>
        </p:spPr>
      </p:pic>
    </p:spTree>
    <p:extLst>
      <p:ext uri="{BB962C8B-B14F-4D97-AF65-F5344CB8AC3E}">
        <p14:creationId xmlns:p14="http://schemas.microsoft.com/office/powerpoint/2010/main" val="6715653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Request For Reimbursement</a:t>
            </a:r>
            <a:endParaRPr lang="en-US" dirty="0"/>
          </a:p>
        </p:txBody>
      </p:sp>
      <p:pic>
        <p:nvPicPr>
          <p:cNvPr id="4" name="Content Placeholder 3"/>
          <p:cNvPicPr>
            <a:picLocks noGrp="1" noChangeAspect="1"/>
          </p:cNvPicPr>
          <p:nvPr>
            <p:ph idx="1"/>
          </p:nvPr>
        </p:nvPicPr>
        <p:blipFill>
          <a:blip r:embed="rId2"/>
          <a:stretch>
            <a:fillRect/>
          </a:stretch>
        </p:blipFill>
        <p:spPr>
          <a:xfrm>
            <a:off x="2152552" y="1609725"/>
            <a:ext cx="2552895" cy="2984500"/>
          </a:xfrm>
          <a:prstGeom prst="rect">
            <a:avLst/>
          </a:prstGeom>
        </p:spPr>
      </p:pic>
    </p:spTree>
    <p:extLst>
      <p:ext uri="{BB962C8B-B14F-4D97-AF65-F5344CB8AC3E}">
        <p14:creationId xmlns:p14="http://schemas.microsoft.com/office/powerpoint/2010/main" val="19203386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Request For Reimbursement</a:t>
            </a:r>
            <a:endParaRPr lang="en-US" dirty="0"/>
          </a:p>
        </p:txBody>
      </p:sp>
      <p:pic>
        <p:nvPicPr>
          <p:cNvPr id="4" name="Content Placeholder 3"/>
          <p:cNvPicPr>
            <a:picLocks noGrp="1" noChangeAspect="1"/>
          </p:cNvPicPr>
          <p:nvPr>
            <p:ph idx="1"/>
          </p:nvPr>
        </p:nvPicPr>
        <p:blipFill>
          <a:blip r:embed="rId2"/>
          <a:stretch>
            <a:fillRect/>
          </a:stretch>
        </p:blipFill>
        <p:spPr>
          <a:xfrm>
            <a:off x="1064556" y="1609725"/>
            <a:ext cx="4728888" cy="2984500"/>
          </a:xfrm>
          <a:prstGeom prst="rect">
            <a:avLst/>
          </a:prstGeom>
        </p:spPr>
      </p:pic>
    </p:spTree>
    <p:extLst>
      <p:ext uri="{BB962C8B-B14F-4D97-AF65-F5344CB8AC3E}">
        <p14:creationId xmlns:p14="http://schemas.microsoft.com/office/powerpoint/2010/main" val="559270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stretch>
            <a:fillRect/>
          </a:stretch>
        </p:blipFill>
        <p:spPr>
          <a:xfrm>
            <a:off x="547954" y="1609725"/>
            <a:ext cx="5762091" cy="2984500"/>
          </a:xfrm>
          <a:prstGeom prst="rect">
            <a:avLst/>
          </a:prstGeom>
        </p:spPr>
      </p:pic>
    </p:spTree>
    <p:extLst>
      <p:ext uri="{BB962C8B-B14F-4D97-AF65-F5344CB8AC3E}">
        <p14:creationId xmlns:p14="http://schemas.microsoft.com/office/powerpoint/2010/main" val="12167966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3B7731EB158374192B009FABAE0C319" ma:contentTypeVersion="7" ma:contentTypeDescription="Create a new document." ma:contentTypeScope="" ma:versionID="a0ebfc53d3aec8d93ef80917041d0e11">
  <xsd:schema xmlns:xsd="http://www.w3.org/2001/XMLSchema" xmlns:xs="http://www.w3.org/2001/XMLSchema" xmlns:p="http://schemas.microsoft.com/office/2006/metadata/properties" xmlns:ns3="1991ac27-07da-45ef-8c03-6efe20a8ae37" targetNamespace="http://schemas.microsoft.com/office/2006/metadata/properties" ma:root="true" ma:fieldsID="8d7b2b385efd5d2eedf43b5d28f233d5" ns3:_="">
    <xsd:import namespace="1991ac27-07da-45ef-8c03-6efe20a8ae3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91ac27-07da-45ef-8c03-6efe20a8ae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5DF906B-07EA-46C6-B6F3-EF9649B6E354}">
  <ds:schemaRefs>
    <ds:schemaRef ds:uri="http://www.w3.org/XML/1998/namespace"/>
    <ds:schemaRef ds:uri="http://schemas.microsoft.com/office/2006/metadata/properties"/>
    <ds:schemaRef ds:uri="http://purl.org/dc/terms/"/>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1991ac27-07da-45ef-8c03-6efe20a8ae37"/>
    <ds:schemaRef ds:uri="http://purl.org/dc/dcmitype/"/>
  </ds:schemaRefs>
</ds:datastoreItem>
</file>

<file path=customXml/itemProps2.xml><?xml version="1.0" encoding="utf-8"?>
<ds:datastoreItem xmlns:ds="http://schemas.openxmlformats.org/officeDocument/2006/customXml" ds:itemID="{0120AFD2-23B9-4C38-86C7-41ADB280EDF9}">
  <ds:schemaRefs>
    <ds:schemaRef ds:uri="http://schemas.microsoft.com/sharepoint/v3/contenttype/forms"/>
  </ds:schemaRefs>
</ds:datastoreItem>
</file>

<file path=customXml/itemProps3.xml><?xml version="1.0" encoding="utf-8"?>
<ds:datastoreItem xmlns:ds="http://schemas.openxmlformats.org/officeDocument/2006/customXml" ds:itemID="{74AF8FBF-F15D-4500-A660-67DB0A21F6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91ac27-07da-45ef-8c03-6efe20a8ae3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14037</TotalTime>
  <Words>505</Words>
  <Application>Microsoft Office PowerPoint</Application>
  <PresentationFormat>Custom</PresentationFormat>
  <Paragraphs>62</Paragraphs>
  <Slides>19</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Payment Request</vt:lpstr>
      <vt:lpstr>Reimbursements</vt:lpstr>
      <vt:lpstr>Reimbursements</vt:lpstr>
      <vt:lpstr>Student Reimbursements</vt:lpstr>
      <vt:lpstr>NON UMBC Community Members</vt:lpstr>
      <vt:lpstr>Forms</vt:lpstr>
      <vt:lpstr>Request For Reimbursement</vt:lpstr>
      <vt:lpstr>Request For Reimbursement</vt:lpstr>
      <vt:lpstr>PowerPoint Presentation</vt:lpstr>
      <vt:lpstr>Invoices</vt:lpstr>
      <vt:lpstr>Sensitive Inventory</vt:lpstr>
      <vt:lpstr>Sensitive Inventory</vt:lpstr>
      <vt:lpstr>Sensitive Inventory</vt:lpstr>
      <vt:lpstr>Sensitive Inventory</vt:lpstr>
      <vt:lpstr>Sensitive Inventory</vt:lpstr>
      <vt:lpstr>FAQ’s</vt:lpstr>
      <vt:lpstr>FAQ’s</vt:lpstr>
      <vt:lpstr>What is the most common reason invoices are not processed quickly?</vt:lpstr>
      <vt:lpstr>What is the most common reason invoices are not processed quickly?</vt:lpstr>
    </vt:vector>
  </TitlesOfParts>
  <Company>UMBC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Lord</dc:creator>
  <cp:lastModifiedBy>Bryan Casey</cp:lastModifiedBy>
  <cp:revision>158</cp:revision>
  <dcterms:created xsi:type="dcterms:W3CDTF">2019-02-27T15:38:32Z</dcterms:created>
  <dcterms:modified xsi:type="dcterms:W3CDTF">2022-05-16T13:44:46Z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0x01010063B7731EB158374192B009FABAE0C319</vt:lpwstr>
  </property>
</Properties>
</file>