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75" r:id="rId6"/>
    <p:sldId id="257" r:id="rId7"/>
    <p:sldId id="258" r:id="rId8"/>
    <p:sldId id="259" r:id="rId9"/>
    <p:sldId id="260" r:id="rId10"/>
    <p:sldId id="261" r:id="rId11"/>
    <p:sldId id="274" r:id="rId12"/>
    <p:sldId id="262" r:id="rId13"/>
    <p:sldId id="263" r:id="rId14"/>
    <p:sldId id="264" r:id="rId15"/>
    <p:sldId id="265" r:id="rId16"/>
    <p:sldId id="266" r:id="rId17"/>
    <p:sldId id="267" r:id="rId18"/>
    <p:sldId id="268" r:id="rId19"/>
    <p:sldId id="271" r:id="rId20"/>
    <p:sldId id="272" r:id="rId21"/>
    <p:sldId id="273" r:id="rId22"/>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9A8FA8-9F75-4FB3-9D6B-4353820CD3BC}" v="2" dt="2022-04-12T16:44:26.8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63" autoAdjust="0"/>
  </p:normalViewPr>
  <p:slideViewPr>
    <p:cSldViewPr snapToGrid="0" snapToObjects="1">
      <p:cViewPr varScale="1">
        <p:scale>
          <a:sx n="131" d="100"/>
          <a:sy n="131" d="100"/>
        </p:scale>
        <p:origin x="1980" y="114"/>
      </p:cViewPr>
      <p:guideLst>
        <p:guide orient="horz" pos="16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Casey" userId="mTrxEQgrdTwPRRE2omyFWdteVSLuaM3F55uYeRDa9to=" providerId="None" clId="Web-{8A9A8FA8-9F75-4FB3-9D6B-4353820CD3BC}"/>
    <pc:docChg chg="delSld">
      <pc:chgData name="Bryan Casey" userId="mTrxEQgrdTwPRRE2omyFWdteVSLuaM3F55uYeRDa9to=" providerId="None" clId="Web-{8A9A8FA8-9F75-4FB3-9D6B-4353820CD3BC}" dt="2022-04-12T16:44:26.876" v="1"/>
      <pc:docMkLst>
        <pc:docMk/>
      </pc:docMkLst>
      <pc:sldChg chg="del">
        <pc:chgData name="Bryan Casey" userId="mTrxEQgrdTwPRRE2omyFWdteVSLuaM3F55uYeRDa9to=" providerId="None" clId="Web-{8A9A8FA8-9F75-4FB3-9D6B-4353820CD3BC}" dt="2022-04-12T16:44:14.767" v="0"/>
        <pc:sldMkLst>
          <pc:docMk/>
          <pc:sldMk cId="2458276479" sldId="269"/>
        </pc:sldMkLst>
      </pc:sldChg>
      <pc:sldChg chg="del">
        <pc:chgData name="Bryan Casey" userId="mTrxEQgrdTwPRRE2omyFWdteVSLuaM3F55uYeRDa9to=" providerId="None" clId="Web-{8A9A8FA8-9F75-4FB3-9D6B-4353820CD3BC}" dt="2022-04-12T16:44:26.876" v="1"/>
        <pc:sldMkLst>
          <pc:docMk/>
          <pc:sldMk cId="1748863184"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C0BFB-2B0F-4D6A-96BC-7A8E7BE1B6AD}" type="datetimeFigureOut">
              <a:rPr lang="en-US" smtClean="0"/>
              <a:t>5/25/2022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AF223B-2D4B-4756-86B0-CD2B58CBF179}" type="slidenum">
              <a:rPr lang="en-US" smtClean="0"/>
              <a:t>‹#›</a:t>
            </a:fld>
            <a:endParaRPr lang="en-US"/>
          </a:p>
        </p:txBody>
      </p:sp>
    </p:spTree>
    <p:extLst>
      <p:ext uri="{BB962C8B-B14F-4D97-AF65-F5344CB8AC3E}">
        <p14:creationId xmlns:p14="http://schemas.microsoft.com/office/powerpoint/2010/main" val="731386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AF223B-2D4B-4756-86B0-CD2B58CBF179}" type="slidenum">
              <a:rPr lang="en-US" smtClean="0"/>
              <a:t>5</a:t>
            </a:fld>
            <a:endParaRPr lang="en-US"/>
          </a:p>
        </p:txBody>
      </p:sp>
    </p:spTree>
    <p:extLst>
      <p:ext uri="{BB962C8B-B14F-4D97-AF65-F5344CB8AC3E}">
        <p14:creationId xmlns:p14="http://schemas.microsoft.com/office/powerpoint/2010/main" val="410373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0"/>
            <a:ext cx="5829300" cy="1102519"/>
          </a:xfrm>
        </p:spPr>
        <p:txBody>
          <a:bodyPr/>
          <a:lstStyle/>
          <a:p>
            <a:r>
              <a:rPr lang="en-US"/>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463C41C-A487-0C45-A261-16903102544D}" type="datetimeFigureOut">
              <a:rPr lang="en-US" smtClean="0"/>
              <a:t>5/25/2022</a:t>
            </a:fld>
            <a:endParaRPr lang="en-US"/>
          </a:p>
        </p:txBody>
      </p:sp>
      <p:sp>
        <p:nvSpPr>
          <p:cNvPr id="5" name="Footer Placeholder 4"/>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338745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3C41C-A487-0C45-A261-16903102544D}" type="datetimeFigureOut">
              <a:rPr lang="en-US" smtClean="0"/>
              <a:t>5/25/2022</a:t>
            </a:fld>
            <a:endParaRPr lang="en-US"/>
          </a:p>
        </p:txBody>
      </p:sp>
      <p:sp>
        <p:nvSpPr>
          <p:cNvPr id="5" name="Footer Placeholder 4"/>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307351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63C41C-A487-0C45-A261-16903102544D}" type="datetimeFigureOut">
              <a:rPr lang="en-US" smtClean="0"/>
              <a:t>5/25/2022</a:t>
            </a:fld>
            <a:endParaRPr lang="en-US"/>
          </a:p>
        </p:txBody>
      </p:sp>
      <p:sp>
        <p:nvSpPr>
          <p:cNvPr id="5" name="Footer Placeholder 4"/>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99795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451427"/>
            <a:ext cx="3028950" cy="317339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451427"/>
            <a:ext cx="3028950" cy="317339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63C41C-A487-0C45-A261-16903102544D}" type="datetimeFigureOut">
              <a:rPr lang="en-US" smtClean="0"/>
              <a:t>5/25/2022</a:t>
            </a:fld>
            <a:endParaRPr lang="en-US"/>
          </a:p>
        </p:txBody>
      </p:sp>
      <p:sp>
        <p:nvSpPr>
          <p:cNvPr id="6" name="Footer Placeholder 5"/>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76781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899" y="1397255"/>
            <a:ext cx="3030141" cy="43620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899" y="1989969"/>
            <a:ext cx="3030141" cy="269406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1397255"/>
            <a:ext cx="3031331" cy="43620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69" y="1989969"/>
            <a:ext cx="3031331" cy="269406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63C41C-A487-0C45-A261-16903102544D}" type="datetimeFigureOut">
              <a:rPr lang="en-US" smtClean="0"/>
              <a:t>5/25/2022</a:t>
            </a:fld>
            <a:endParaRPr lang="en-US"/>
          </a:p>
        </p:txBody>
      </p:sp>
      <p:sp>
        <p:nvSpPr>
          <p:cNvPr id="8" name="Footer Placeholder 7"/>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220580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63C41C-A487-0C45-A261-16903102544D}" type="datetimeFigureOut">
              <a:rPr lang="en-US" smtClean="0"/>
              <a:t>5/25/2022</a:t>
            </a:fld>
            <a:endParaRPr lang="en-US"/>
          </a:p>
        </p:txBody>
      </p:sp>
      <p:sp>
        <p:nvSpPr>
          <p:cNvPr id="4" name="Footer Placeholder 3"/>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253554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3C41C-A487-0C45-A261-16903102544D}" type="datetimeFigureOut">
              <a:rPr lang="en-US" smtClean="0"/>
              <a:t>5/25/2022</a:t>
            </a:fld>
            <a:endParaRPr lang="en-US"/>
          </a:p>
        </p:txBody>
      </p:sp>
      <p:sp>
        <p:nvSpPr>
          <p:cNvPr id="3" name="Footer Placeholder 2"/>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141080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79122"/>
            <a:ext cx="2256235" cy="777366"/>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7" y="679122"/>
            <a:ext cx="3833813" cy="391550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609519"/>
            <a:ext cx="2256235" cy="298510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463C41C-A487-0C45-A261-16903102544D}" type="datetimeFigureOut">
              <a:rPr lang="en-US" smtClean="0"/>
              <a:t>5/25/2022</a:t>
            </a:fld>
            <a:endParaRPr lang="en-US"/>
          </a:p>
        </p:txBody>
      </p:sp>
      <p:sp>
        <p:nvSpPr>
          <p:cNvPr id="6" name="Footer Placeholder 5"/>
          <p:cNvSpPr>
            <a:spLocks noGrp="1"/>
          </p:cNvSpPr>
          <p:nvPr>
            <p:ph type="ftr" sz="quarter" idx="11"/>
          </p:nvPr>
        </p:nvSpPr>
        <p:spPr/>
        <p:txBody>
          <a:bodyPr/>
          <a:lstStyle/>
          <a:p>
            <a:r>
              <a:rPr lang="en-US" dirty="0"/>
              <a:t>URL</a:t>
            </a:r>
          </a:p>
        </p:txBody>
      </p:sp>
    </p:spTree>
    <p:extLst>
      <p:ext uri="{BB962C8B-B14F-4D97-AF65-F5344CB8AC3E}">
        <p14:creationId xmlns:p14="http://schemas.microsoft.com/office/powerpoint/2010/main" val="237343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858517"/>
            <a:ext cx="41148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717648"/>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344216" y="4283571"/>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180803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702645"/>
            <a:ext cx="6172200" cy="64406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1610179"/>
            <a:ext cx="6172200" cy="29844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463C41C-A487-0C45-A261-16903102544D}" type="datetimeFigureOut">
              <a:rPr lang="en-US" smtClean="0"/>
              <a:t>5/25/2022</a:t>
            </a:fld>
            <a:endParaRPr lang="en-US"/>
          </a:p>
        </p:txBody>
      </p:sp>
      <p:sp>
        <p:nvSpPr>
          <p:cNvPr id="5" name="Footer Placeholder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URL</a:t>
            </a:r>
          </a:p>
        </p:txBody>
      </p:sp>
      <p:pic>
        <p:nvPicPr>
          <p:cNvPr id="7" name="Picture 6" descr="MD-flag-background-ppt.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 y="0"/>
            <a:ext cx="6857999" cy="571500"/>
          </a:xfrm>
          <a:prstGeom prst="rect">
            <a:avLst/>
          </a:prstGeom>
        </p:spPr>
      </p:pic>
      <p:pic>
        <p:nvPicPr>
          <p:cNvPr id="8" name="Picture 7" descr="UMBC-primary-logo-CMYK-on-black.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20715" y="86178"/>
            <a:ext cx="1311939" cy="402989"/>
          </a:xfrm>
          <a:prstGeom prst="rect">
            <a:avLst/>
          </a:prstGeom>
        </p:spPr>
      </p:pic>
      <p:pic>
        <p:nvPicPr>
          <p:cNvPr id="10" name="Picture 9" descr="corner-element.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939939" y="3901058"/>
            <a:ext cx="918061" cy="1242442"/>
          </a:xfrm>
          <a:prstGeom prst="rect">
            <a:avLst/>
          </a:prstGeom>
          <a:noFill/>
          <a:ln>
            <a:noFill/>
          </a:ln>
        </p:spPr>
      </p:pic>
    </p:spTree>
    <p:extLst>
      <p:ext uri="{BB962C8B-B14F-4D97-AF65-F5344CB8AC3E}">
        <p14:creationId xmlns:p14="http://schemas.microsoft.com/office/powerpoint/2010/main" val="80290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hyperlink" Target="https://businessservices.umbc.edu/files/2022/05/Payment-Request-Requirements-V-5.17.22-1.pdf"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businessservices.umbc.edu/payment-request-gui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2.umbc.edu/polic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2.umbc.edu/policies/pdfs/viii-11.10.01%20meals%20food%20other%20than%20employee%20travel.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usinessservices.umbc.edu/files/2022/05/Payment-Request-Requirements-V-5.17.22-1.pdf"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businessservices.umbc.edu/files/2022/05/Employee-Meal-Pre-Approval-Form-5.17.2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Payment </a:t>
            </a:r>
            <a:br>
              <a:rPr lang="en-US" dirty="0"/>
            </a:br>
            <a:r>
              <a:rPr lang="en-US" dirty="0"/>
              <a:t>Request</a:t>
            </a:r>
          </a:p>
        </p:txBody>
      </p:sp>
      <p:sp>
        <p:nvSpPr>
          <p:cNvPr id="3" name="Subtitle 2"/>
          <p:cNvSpPr>
            <a:spLocks noGrp="1"/>
          </p:cNvSpPr>
          <p:nvPr>
            <p:ph type="subTitle" idx="1"/>
          </p:nvPr>
        </p:nvSpPr>
        <p:spPr/>
        <p:txBody>
          <a:bodyPr/>
          <a:lstStyle/>
          <a:p>
            <a:r>
              <a:rPr lang="en-US" dirty="0"/>
              <a:t>Meals</a:t>
            </a:r>
          </a:p>
        </p:txBody>
      </p:sp>
    </p:spTree>
    <p:extLst>
      <p:ext uri="{BB962C8B-B14F-4D97-AF65-F5344CB8AC3E}">
        <p14:creationId xmlns:p14="http://schemas.microsoft.com/office/powerpoint/2010/main" val="2689409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Meal Pre-Approval Form</a:t>
            </a:r>
          </a:p>
        </p:txBody>
      </p:sp>
      <p:pic>
        <p:nvPicPr>
          <p:cNvPr id="4" name="Content Placeholder 3"/>
          <p:cNvPicPr>
            <a:picLocks noGrp="1" noChangeAspect="1"/>
          </p:cNvPicPr>
          <p:nvPr>
            <p:ph idx="1"/>
          </p:nvPr>
        </p:nvPicPr>
        <p:blipFill>
          <a:blip r:embed="rId2"/>
          <a:stretch>
            <a:fillRect/>
          </a:stretch>
        </p:blipFill>
        <p:spPr>
          <a:xfrm>
            <a:off x="1064604" y="1609725"/>
            <a:ext cx="4728792" cy="2984500"/>
          </a:xfrm>
          <a:prstGeom prst="rect">
            <a:avLst/>
          </a:prstGeom>
        </p:spPr>
      </p:pic>
    </p:spTree>
    <p:extLst>
      <p:ext uri="{BB962C8B-B14F-4D97-AF65-F5344CB8AC3E}">
        <p14:creationId xmlns:p14="http://schemas.microsoft.com/office/powerpoint/2010/main" val="675392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Meals Including Non-UMBC Personnel</a:t>
            </a:r>
          </a:p>
        </p:txBody>
      </p:sp>
      <p:pic>
        <p:nvPicPr>
          <p:cNvPr id="6" name="Content Placeholder 5"/>
          <p:cNvPicPr>
            <a:picLocks noGrp="1" noChangeAspect="1"/>
          </p:cNvPicPr>
          <p:nvPr>
            <p:ph idx="1"/>
          </p:nvPr>
        </p:nvPicPr>
        <p:blipFill>
          <a:blip r:embed="rId2"/>
          <a:stretch>
            <a:fillRect/>
          </a:stretch>
        </p:blipFill>
        <p:spPr>
          <a:xfrm>
            <a:off x="342900" y="2111210"/>
            <a:ext cx="6172200" cy="1981530"/>
          </a:xfrm>
          <a:prstGeom prst="rect">
            <a:avLst/>
          </a:prstGeom>
        </p:spPr>
      </p:pic>
      <p:pic>
        <p:nvPicPr>
          <p:cNvPr id="4" name="Picture 3"/>
          <p:cNvPicPr>
            <a:picLocks noChangeAspect="1"/>
          </p:cNvPicPr>
          <p:nvPr/>
        </p:nvPicPr>
        <p:blipFill>
          <a:blip r:embed="rId3"/>
          <a:stretch>
            <a:fillRect/>
          </a:stretch>
        </p:blipFill>
        <p:spPr>
          <a:xfrm>
            <a:off x="342900" y="1811159"/>
            <a:ext cx="6172200" cy="219075"/>
          </a:xfrm>
          <a:prstGeom prst="rect">
            <a:avLst/>
          </a:prstGeom>
        </p:spPr>
      </p:pic>
      <p:sp>
        <p:nvSpPr>
          <p:cNvPr id="5" name="TextBox 4"/>
          <p:cNvSpPr txBox="1"/>
          <p:nvPr/>
        </p:nvSpPr>
        <p:spPr>
          <a:xfrm>
            <a:off x="342900" y="4467801"/>
            <a:ext cx="3775558" cy="369332"/>
          </a:xfrm>
          <a:prstGeom prst="rect">
            <a:avLst/>
          </a:prstGeom>
          <a:noFill/>
        </p:spPr>
        <p:txBody>
          <a:bodyPr wrap="square" rtlCol="0">
            <a:spAutoFit/>
          </a:bodyPr>
          <a:lstStyle/>
          <a:p>
            <a:r>
              <a:rPr lang="en-US" dirty="0" smtClean="0">
                <a:hlinkClick r:id="rId4"/>
              </a:rPr>
              <a:t>Payment Request Requirements Table</a:t>
            </a:r>
            <a:endParaRPr lang="en-US" dirty="0"/>
          </a:p>
        </p:txBody>
      </p:sp>
    </p:spTree>
    <p:extLst>
      <p:ext uri="{BB962C8B-B14F-4D97-AF65-F5344CB8AC3E}">
        <p14:creationId xmlns:p14="http://schemas.microsoft.com/office/powerpoint/2010/main" val="349143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Meal Reimbursed for Non-UMBC Personnel</a:t>
            </a:r>
          </a:p>
        </p:txBody>
      </p:sp>
      <p:pic>
        <p:nvPicPr>
          <p:cNvPr id="4" name="Content Placeholder 3"/>
          <p:cNvPicPr>
            <a:picLocks noGrp="1" noChangeAspect="1"/>
          </p:cNvPicPr>
          <p:nvPr>
            <p:ph idx="1"/>
          </p:nvPr>
        </p:nvPicPr>
        <p:blipFill>
          <a:blip r:embed="rId2"/>
          <a:stretch>
            <a:fillRect/>
          </a:stretch>
        </p:blipFill>
        <p:spPr>
          <a:xfrm>
            <a:off x="291694" y="2168298"/>
            <a:ext cx="6172200" cy="1574745"/>
          </a:xfrm>
          <a:prstGeom prst="rect">
            <a:avLst/>
          </a:prstGeom>
        </p:spPr>
      </p:pic>
    </p:spTree>
    <p:extLst>
      <p:ext uri="{BB962C8B-B14F-4D97-AF65-F5344CB8AC3E}">
        <p14:creationId xmlns:p14="http://schemas.microsoft.com/office/powerpoint/2010/main" val="317287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(1) Catered events of $5,000 or more, require a competitive procurement unless the University has a contract in place for such purchases.</a:t>
            </a:r>
          </a:p>
          <a:p>
            <a:pPr marL="0" indent="0">
              <a:buNone/>
            </a:pPr>
            <a:endParaRPr lang="en-US" dirty="0"/>
          </a:p>
          <a:p>
            <a:pPr marL="0" indent="0">
              <a:buNone/>
            </a:pPr>
            <a:r>
              <a:rPr lang="en-US" dirty="0"/>
              <a:t>(2) For catered events, a requisition for a Purchase Order in </a:t>
            </a:r>
            <a:r>
              <a:rPr lang="en-US" dirty="0" smtClean="0"/>
              <a:t>Paw </a:t>
            </a:r>
            <a:r>
              <a:rPr lang="en-US" dirty="0"/>
              <a:t>must also be processed with the signed Meal/Food Pre-Approval form provided to Procurement, unless the P-card can be used as identified by the Office of Procurement.</a:t>
            </a:r>
          </a:p>
          <a:p>
            <a:pPr marL="0" indent="0">
              <a:buNone/>
            </a:pPr>
            <a:endParaRPr lang="en-US" dirty="0"/>
          </a:p>
          <a:p>
            <a:pPr marL="0" indent="0">
              <a:buNone/>
            </a:pPr>
            <a:r>
              <a:rPr lang="en-US" dirty="0"/>
              <a:t>(3) For Shared Governance Groups, the Supervisor, who is to provide approval is the designee identified by the President's Office.</a:t>
            </a:r>
          </a:p>
        </p:txBody>
      </p:sp>
    </p:spTree>
    <p:extLst>
      <p:ext uri="{BB962C8B-B14F-4D97-AF65-F5344CB8AC3E}">
        <p14:creationId xmlns:p14="http://schemas.microsoft.com/office/powerpoint/2010/main" val="4253533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p:txBody>
          <a:bodyPr>
            <a:normAutofit fontScale="62500" lnSpcReduction="20000"/>
          </a:bodyPr>
          <a:lstStyle/>
          <a:p>
            <a:r>
              <a:rPr lang="en-US" b="1" dirty="0"/>
              <a:t>How much will UMBC reimburse me for meal expenses?</a:t>
            </a:r>
            <a:r>
              <a:rPr lang="en-US" dirty="0"/>
              <a:t> </a:t>
            </a:r>
          </a:p>
          <a:p>
            <a:endParaRPr lang="en-US" dirty="0"/>
          </a:p>
          <a:p>
            <a:pPr marL="0" indent="0" fontAlgn="base">
              <a:buNone/>
            </a:pPr>
            <a:r>
              <a:rPr lang="en-US" i="1" dirty="0"/>
              <a:t>Per USM policy meal expenses should normally be reimbursed based on the stated per diem rates as approved by the Chancellor on an annual basis.  </a:t>
            </a:r>
            <a:r>
              <a:rPr lang="en-US" dirty="0"/>
              <a:t> </a:t>
            </a:r>
          </a:p>
          <a:p>
            <a:pPr marL="0" indent="0" fontAlgn="base">
              <a:buNone/>
            </a:pPr>
            <a:r>
              <a:rPr lang="en-US" dirty="0"/>
              <a:t> </a:t>
            </a:r>
          </a:p>
          <a:p>
            <a:pPr marL="0" indent="0" fontAlgn="base">
              <a:buNone/>
            </a:pPr>
            <a:r>
              <a:rPr lang="en-US" i="1" dirty="0"/>
              <a:t>The per diem rates are broken down by meal and include tax and tip.</a:t>
            </a:r>
            <a:r>
              <a:rPr lang="en-US" dirty="0"/>
              <a:t> </a:t>
            </a:r>
          </a:p>
          <a:p>
            <a:pPr marL="0" indent="0" fontAlgn="base">
              <a:buNone/>
            </a:pPr>
            <a:r>
              <a:rPr lang="en-US" dirty="0"/>
              <a:t> </a:t>
            </a:r>
          </a:p>
          <a:p>
            <a:pPr marL="0" indent="0" fontAlgn="base">
              <a:buNone/>
            </a:pPr>
            <a:r>
              <a:rPr lang="en-US" i="1" dirty="0"/>
              <a:t>When Faculty or Staff submit reimbursements in excess of the per diem rate it may be flagged in audit by GAD and returned for further justification.  We advise campus community members to bear in mind the currently effective per diem rates when submitting meal reimbursements.  Departments should be prepared to provide additional justification if reimbursements exceed per diem.</a:t>
            </a:r>
            <a:endParaRPr lang="en-US" dirty="0"/>
          </a:p>
        </p:txBody>
      </p:sp>
    </p:spTree>
    <p:extLst>
      <p:ext uri="{BB962C8B-B14F-4D97-AF65-F5344CB8AC3E}">
        <p14:creationId xmlns:p14="http://schemas.microsoft.com/office/powerpoint/2010/main" val="1898109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p:txBody>
          <a:bodyPr/>
          <a:lstStyle/>
          <a:p>
            <a:r>
              <a:rPr lang="en-US" b="1" dirty="0"/>
              <a:t>Will I be reimbursed if I leave a tip?</a:t>
            </a:r>
            <a:r>
              <a:rPr lang="en-US" dirty="0"/>
              <a:t> </a:t>
            </a:r>
          </a:p>
          <a:p>
            <a:endParaRPr lang="en-US" dirty="0"/>
          </a:p>
          <a:p>
            <a:pPr marL="0" indent="0">
              <a:buNone/>
            </a:pPr>
            <a:r>
              <a:rPr lang="en-US" sz="2000" i="1" dirty="0"/>
              <a:t>The GAD guidance on tips is that no more than a 20% tip should be reimbursed.  All tips up to 20%, excluding tax will be reimbursed.</a:t>
            </a:r>
            <a:r>
              <a:rPr lang="en-US" dirty="0"/>
              <a:t> </a:t>
            </a:r>
          </a:p>
        </p:txBody>
      </p:sp>
    </p:spTree>
    <p:extLst>
      <p:ext uri="{BB962C8B-B14F-4D97-AF65-F5344CB8AC3E}">
        <p14:creationId xmlns:p14="http://schemas.microsoft.com/office/powerpoint/2010/main" val="4249027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p:txBody>
          <a:bodyPr/>
          <a:lstStyle/>
          <a:p>
            <a:r>
              <a:rPr lang="en-US" b="1" dirty="0"/>
              <a:t>Our department is hosting a recruiting candidate, do we still need the request for reimbursement form? </a:t>
            </a:r>
            <a:r>
              <a:rPr lang="en-US" dirty="0"/>
              <a:t> </a:t>
            </a:r>
          </a:p>
        </p:txBody>
      </p:sp>
      <p:sp>
        <p:nvSpPr>
          <p:cNvPr id="4" name="TextBox 3"/>
          <p:cNvSpPr txBox="1"/>
          <p:nvPr/>
        </p:nvSpPr>
        <p:spPr>
          <a:xfrm>
            <a:off x="658369" y="2826767"/>
            <a:ext cx="5705855" cy="2031325"/>
          </a:xfrm>
          <a:prstGeom prst="rect">
            <a:avLst/>
          </a:prstGeom>
          <a:noFill/>
        </p:spPr>
        <p:txBody>
          <a:bodyPr wrap="square" rtlCol="0">
            <a:spAutoFit/>
          </a:bodyPr>
          <a:lstStyle/>
          <a:p>
            <a:pPr fontAlgn="base"/>
            <a:r>
              <a:rPr lang="en-US" i="1" dirty="0"/>
              <a:t>Request for reimbursement forms may be omitted by the department when meals are purchased for candidate recruitments.  Please submit:</a:t>
            </a:r>
            <a:r>
              <a:rPr lang="en-US" dirty="0"/>
              <a:t> </a:t>
            </a:r>
          </a:p>
          <a:p>
            <a:pPr marL="285750" indent="-285750" fontAlgn="base">
              <a:buFont typeface="Arial" panose="020B0604020202020204" pitchFamily="34" charset="0"/>
              <a:buChar char="•"/>
            </a:pPr>
            <a:r>
              <a:rPr lang="en-US" i="1" dirty="0"/>
              <a:t>Detailed Receipts</a:t>
            </a:r>
            <a:r>
              <a:rPr lang="en-US" dirty="0"/>
              <a:t> </a:t>
            </a:r>
          </a:p>
          <a:p>
            <a:pPr marL="285750" indent="-285750" fontAlgn="base">
              <a:buFont typeface="Arial" panose="020B0604020202020204" pitchFamily="34" charset="0"/>
              <a:buChar char="•"/>
            </a:pPr>
            <a:r>
              <a:rPr lang="en-US" i="1" dirty="0"/>
              <a:t>Candidate Recruitment Agenda</a:t>
            </a:r>
            <a:r>
              <a:rPr lang="en-US" dirty="0"/>
              <a:t> </a:t>
            </a:r>
          </a:p>
          <a:p>
            <a:pPr marL="285750" indent="-285750" fontAlgn="base">
              <a:buFont typeface="Arial" panose="020B0604020202020204" pitchFamily="34" charset="0"/>
              <a:buChar char="•"/>
            </a:pPr>
            <a:r>
              <a:rPr lang="en-US" i="1" dirty="0"/>
              <a:t>List of attendees to each meal</a:t>
            </a:r>
            <a:r>
              <a:rPr lang="en-US" dirty="0"/>
              <a:t> </a:t>
            </a:r>
          </a:p>
          <a:p>
            <a:endParaRPr lang="en-US" dirty="0"/>
          </a:p>
        </p:txBody>
      </p:sp>
    </p:spTree>
    <p:extLst>
      <p:ext uri="{BB962C8B-B14F-4D97-AF65-F5344CB8AC3E}">
        <p14:creationId xmlns:p14="http://schemas.microsoft.com/office/powerpoint/2010/main" val="3707958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p:txBody>
          <a:bodyPr/>
          <a:lstStyle/>
          <a:p>
            <a:r>
              <a:rPr lang="en-US" b="1" dirty="0"/>
              <a:t>Our department is hosting a recruiting meal for a candidate and their spouse, is the spouse's meal reimbursable?</a:t>
            </a:r>
            <a:r>
              <a:rPr lang="en-US" dirty="0"/>
              <a:t> </a:t>
            </a:r>
          </a:p>
          <a:p>
            <a:endParaRPr lang="en-US" dirty="0"/>
          </a:p>
          <a:p>
            <a:pPr marL="300038" lvl="1" indent="0">
              <a:buNone/>
            </a:pPr>
            <a:r>
              <a:rPr lang="en-US" i="1" dirty="0"/>
              <a:t>The spouse of a candidate is not eligible for reimbursement of their meal expenses.</a:t>
            </a:r>
            <a:r>
              <a:rPr lang="en-US" dirty="0"/>
              <a:t> </a:t>
            </a:r>
          </a:p>
        </p:txBody>
      </p:sp>
    </p:spTree>
    <p:extLst>
      <p:ext uri="{BB962C8B-B14F-4D97-AF65-F5344CB8AC3E}">
        <p14:creationId xmlns:p14="http://schemas.microsoft.com/office/powerpoint/2010/main" val="4079873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p:txBody>
          <a:bodyPr/>
          <a:lstStyle/>
          <a:p>
            <a:pPr fontAlgn="base"/>
            <a:r>
              <a:rPr lang="en-US" b="1" dirty="0"/>
              <a:t>What constitutes a detailed meal receipt?</a:t>
            </a:r>
            <a:r>
              <a:rPr lang="en-US" dirty="0"/>
              <a:t> </a:t>
            </a:r>
          </a:p>
          <a:p>
            <a:endParaRPr lang="en-US" dirty="0"/>
          </a:p>
          <a:p>
            <a:pPr marL="300038" lvl="1" indent="0">
              <a:buNone/>
            </a:pPr>
            <a:r>
              <a:rPr lang="en-US" i="1" dirty="0"/>
              <a:t>Detailed receipts include a listing of all items purchased at the restaurant as well as the tip. </a:t>
            </a:r>
            <a:r>
              <a:rPr lang="en-US" dirty="0"/>
              <a:t> </a:t>
            </a:r>
          </a:p>
        </p:txBody>
      </p:sp>
    </p:spTree>
    <p:extLst>
      <p:ext uri="{BB962C8B-B14F-4D97-AF65-F5344CB8AC3E}">
        <p14:creationId xmlns:p14="http://schemas.microsoft.com/office/powerpoint/2010/main" val="1760619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Resources</a:t>
            </a:r>
            <a:endParaRPr lang="en-US" dirty="0"/>
          </a:p>
        </p:txBody>
      </p:sp>
      <p:sp>
        <p:nvSpPr>
          <p:cNvPr id="3" name="Content Placeholder 2"/>
          <p:cNvSpPr>
            <a:spLocks noGrp="1"/>
          </p:cNvSpPr>
          <p:nvPr>
            <p:ph idx="1"/>
          </p:nvPr>
        </p:nvSpPr>
        <p:spPr/>
        <p:txBody>
          <a:bodyPr/>
          <a:lstStyle/>
          <a:p>
            <a:r>
              <a:rPr lang="en-US" dirty="0" smtClean="0"/>
              <a:t>Training Resources for Payment Request are on our Website </a:t>
            </a:r>
            <a:r>
              <a:rPr lang="en-US" dirty="0" smtClean="0">
                <a:hlinkClick r:id="rId2"/>
              </a:rPr>
              <a:t>here</a:t>
            </a:r>
            <a:r>
              <a:rPr lang="en-US" dirty="0" smtClean="0"/>
              <a:t>:</a:t>
            </a:r>
          </a:p>
          <a:p>
            <a:endParaRPr lang="en-US" dirty="0"/>
          </a:p>
        </p:txBody>
      </p:sp>
      <p:pic>
        <p:nvPicPr>
          <p:cNvPr id="4" name="Picture 3"/>
          <p:cNvPicPr>
            <a:picLocks noChangeAspect="1"/>
          </p:cNvPicPr>
          <p:nvPr/>
        </p:nvPicPr>
        <p:blipFill>
          <a:blip r:embed="rId3"/>
          <a:stretch>
            <a:fillRect/>
          </a:stretch>
        </p:blipFill>
        <p:spPr>
          <a:xfrm>
            <a:off x="342900" y="2473972"/>
            <a:ext cx="5762977" cy="1452149"/>
          </a:xfrm>
          <a:prstGeom prst="rect">
            <a:avLst/>
          </a:prstGeom>
        </p:spPr>
      </p:pic>
    </p:spTree>
    <p:extLst>
      <p:ext uri="{BB962C8B-B14F-4D97-AF65-F5344CB8AC3E}">
        <p14:creationId xmlns:p14="http://schemas.microsoft.com/office/powerpoint/2010/main" val="87776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Meals</a:t>
            </a:r>
          </a:p>
        </p:txBody>
      </p:sp>
      <p:sp>
        <p:nvSpPr>
          <p:cNvPr id="3" name="Content Placeholder 2"/>
          <p:cNvSpPr>
            <a:spLocks noGrp="1"/>
          </p:cNvSpPr>
          <p:nvPr>
            <p:ph idx="1"/>
          </p:nvPr>
        </p:nvSpPr>
        <p:spPr/>
        <p:txBody>
          <a:bodyPr anchor="ctr"/>
          <a:lstStyle/>
          <a:p>
            <a:pPr marL="0" indent="0" algn="ctr">
              <a:buNone/>
            </a:pPr>
            <a:r>
              <a:rPr lang="en-US" dirty="0"/>
              <a:t>Excluding meals associated with UMBC travel.</a:t>
            </a:r>
          </a:p>
          <a:p>
            <a:endParaRPr lang="en-US" dirty="0"/>
          </a:p>
        </p:txBody>
      </p:sp>
    </p:spTree>
    <p:extLst>
      <p:ext uri="{BB962C8B-B14F-4D97-AF65-F5344CB8AC3E}">
        <p14:creationId xmlns:p14="http://schemas.microsoft.com/office/powerpoint/2010/main" val="210258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a:xfrm>
            <a:off x="342900" y="1610179"/>
            <a:ext cx="6172200" cy="898935"/>
          </a:xfrm>
        </p:spPr>
        <p:txBody>
          <a:bodyPr/>
          <a:lstStyle/>
          <a:p>
            <a:r>
              <a:rPr lang="en-US" dirty="0"/>
              <a:t>Meal Policy is located on the UMBC policy website:  </a:t>
            </a:r>
            <a:r>
              <a:rPr lang="en-US" dirty="0">
                <a:hlinkClick r:id="rId2"/>
              </a:rPr>
              <a:t>https://www2.umbc.edu/policies/</a:t>
            </a:r>
            <a:endParaRPr lang="en-US" dirty="0"/>
          </a:p>
        </p:txBody>
      </p:sp>
      <p:pic>
        <p:nvPicPr>
          <p:cNvPr id="4" name="Picture 3"/>
          <p:cNvPicPr>
            <a:picLocks noChangeAspect="1"/>
          </p:cNvPicPr>
          <p:nvPr/>
        </p:nvPicPr>
        <p:blipFill>
          <a:blip r:embed="rId3"/>
          <a:stretch>
            <a:fillRect/>
          </a:stretch>
        </p:blipFill>
        <p:spPr>
          <a:xfrm>
            <a:off x="799542" y="2509114"/>
            <a:ext cx="5258915" cy="2208659"/>
          </a:xfrm>
          <a:prstGeom prst="rect">
            <a:avLst/>
          </a:prstGeom>
        </p:spPr>
      </p:pic>
    </p:spTree>
    <p:extLst>
      <p:ext uri="{BB962C8B-B14F-4D97-AF65-F5344CB8AC3E}">
        <p14:creationId xmlns:p14="http://schemas.microsoft.com/office/powerpoint/2010/main" val="211383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UMBC Policy</a:t>
            </a:r>
          </a:p>
        </p:txBody>
      </p:sp>
      <p:sp>
        <p:nvSpPr>
          <p:cNvPr id="3" name="Content Placeholder 2"/>
          <p:cNvSpPr>
            <a:spLocks noGrp="1"/>
          </p:cNvSpPr>
          <p:nvPr>
            <p:ph idx="1"/>
          </p:nvPr>
        </p:nvSpPr>
        <p:spPr>
          <a:xfrm>
            <a:off x="342900" y="1610179"/>
            <a:ext cx="6172200" cy="518424"/>
          </a:xfrm>
        </p:spPr>
        <p:txBody>
          <a:bodyPr/>
          <a:lstStyle/>
          <a:p>
            <a:r>
              <a:rPr lang="en-US" dirty="0"/>
              <a:t>Section VIII: Fiscal and Business Affairs</a:t>
            </a:r>
          </a:p>
          <a:p>
            <a:endParaRPr lang="en-US" dirty="0"/>
          </a:p>
        </p:txBody>
      </p:sp>
      <p:pic>
        <p:nvPicPr>
          <p:cNvPr id="5" name="Picture 4"/>
          <p:cNvPicPr>
            <a:picLocks noChangeAspect="1"/>
          </p:cNvPicPr>
          <p:nvPr/>
        </p:nvPicPr>
        <p:blipFill>
          <a:blip r:embed="rId3"/>
          <a:stretch>
            <a:fillRect/>
          </a:stretch>
        </p:blipFill>
        <p:spPr>
          <a:xfrm>
            <a:off x="342901" y="2157475"/>
            <a:ext cx="5728116" cy="1452938"/>
          </a:xfrm>
          <a:prstGeom prst="rect">
            <a:avLst/>
          </a:prstGeom>
        </p:spPr>
      </p:pic>
      <p:sp>
        <p:nvSpPr>
          <p:cNvPr id="7" name="TextBox 6"/>
          <p:cNvSpPr txBox="1"/>
          <p:nvPr/>
        </p:nvSpPr>
        <p:spPr>
          <a:xfrm>
            <a:off x="2083633" y="3979889"/>
            <a:ext cx="1424065" cy="369332"/>
          </a:xfrm>
          <a:prstGeom prst="rect">
            <a:avLst/>
          </a:prstGeom>
          <a:noFill/>
        </p:spPr>
        <p:txBody>
          <a:bodyPr wrap="square" rtlCol="0">
            <a:spAutoFit/>
          </a:bodyPr>
          <a:lstStyle/>
          <a:p>
            <a:pPr algn="ctr"/>
            <a:r>
              <a:rPr lang="en-US" dirty="0">
                <a:hlinkClick r:id="rId4"/>
              </a:rPr>
              <a:t>Meal Policy</a:t>
            </a:r>
            <a:endParaRPr lang="en-US" dirty="0"/>
          </a:p>
        </p:txBody>
      </p:sp>
    </p:spTree>
    <p:extLst>
      <p:ext uri="{BB962C8B-B14F-4D97-AF65-F5344CB8AC3E}">
        <p14:creationId xmlns:p14="http://schemas.microsoft.com/office/powerpoint/2010/main" val="3985610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ONLY MEAL</a:t>
            </a:r>
          </a:p>
        </p:txBody>
      </p:sp>
      <p:pic>
        <p:nvPicPr>
          <p:cNvPr id="4" name="Content Placeholder 3"/>
          <p:cNvPicPr>
            <a:picLocks noGrp="1" noChangeAspect="1"/>
          </p:cNvPicPr>
          <p:nvPr>
            <p:ph idx="1"/>
          </p:nvPr>
        </p:nvPicPr>
        <p:blipFill>
          <a:blip r:embed="rId2"/>
          <a:stretch>
            <a:fillRect/>
          </a:stretch>
        </p:blipFill>
        <p:spPr>
          <a:xfrm>
            <a:off x="342900" y="1848770"/>
            <a:ext cx="6172200" cy="2506409"/>
          </a:xfrm>
          <a:prstGeom prst="rect">
            <a:avLst/>
          </a:prstGeom>
        </p:spPr>
      </p:pic>
      <p:sp>
        <p:nvSpPr>
          <p:cNvPr id="3" name="TextBox 2"/>
          <p:cNvSpPr txBox="1"/>
          <p:nvPr/>
        </p:nvSpPr>
        <p:spPr>
          <a:xfrm>
            <a:off x="342900" y="4652467"/>
            <a:ext cx="3775558" cy="369332"/>
          </a:xfrm>
          <a:prstGeom prst="rect">
            <a:avLst/>
          </a:prstGeom>
          <a:noFill/>
        </p:spPr>
        <p:txBody>
          <a:bodyPr wrap="square" rtlCol="0">
            <a:spAutoFit/>
          </a:bodyPr>
          <a:lstStyle/>
          <a:p>
            <a:r>
              <a:rPr lang="en-US" dirty="0" smtClean="0">
                <a:hlinkClick r:id="rId3"/>
              </a:rPr>
              <a:t>Payment Request Requirements Table</a:t>
            </a:r>
            <a:endParaRPr lang="en-US" dirty="0"/>
          </a:p>
        </p:txBody>
      </p:sp>
    </p:spTree>
    <p:extLst>
      <p:ext uri="{BB962C8B-B14F-4D97-AF65-F5344CB8AC3E}">
        <p14:creationId xmlns:p14="http://schemas.microsoft.com/office/powerpoint/2010/main" val="2140147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Meal Pre-Approval Form</a:t>
            </a:r>
          </a:p>
        </p:txBody>
      </p:sp>
      <p:pic>
        <p:nvPicPr>
          <p:cNvPr id="4" name="Content Placeholder 3"/>
          <p:cNvPicPr>
            <a:picLocks noGrp="1" noChangeAspect="1"/>
          </p:cNvPicPr>
          <p:nvPr>
            <p:ph idx="1"/>
          </p:nvPr>
        </p:nvPicPr>
        <p:blipFill>
          <a:blip r:embed="rId2"/>
          <a:stretch>
            <a:fillRect/>
          </a:stretch>
        </p:blipFill>
        <p:spPr>
          <a:xfrm>
            <a:off x="2011630" y="1230851"/>
            <a:ext cx="2834739" cy="3509678"/>
          </a:xfrm>
          <a:prstGeom prst="rect">
            <a:avLst/>
          </a:prstGeom>
        </p:spPr>
      </p:pic>
    </p:spTree>
    <p:extLst>
      <p:ext uri="{BB962C8B-B14F-4D97-AF65-F5344CB8AC3E}">
        <p14:creationId xmlns:p14="http://schemas.microsoft.com/office/powerpoint/2010/main" val="1342817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Meal Pre-Approval Form</a:t>
            </a:r>
          </a:p>
        </p:txBody>
      </p:sp>
      <p:sp>
        <p:nvSpPr>
          <p:cNvPr id="3" name="Content Placeholder 2"/>
          <p:cNvSpPr>
            <a:spLocks noGrp="1"/>
          </p:cNvSpPr>
          <p:nvPr>
            <p:ph idx="1"/>
          </p:nvPr>
        </p:nvSpPr>
        <p:spPr/>
        <p:txBody>
          <a:bodyPr/>
          <a:lstStyle/>
          <a:p>
            <a:r>
              <a:rPr lang="en-US" dirty="0" smtClean="0"/>
              <a:t>Located on our website or </a:t>
            </a:r>
            <a:r>
              <a:rPr lang="en-US" dirty="0" smtClean="0">
                <a:hlinkClick r:id="rId2"/>
              </a:rPr>
              <a:t>Meal Pre-Approval</a:t>
            </a:r>
            <a:endParaRPr lang="en-US" dirty="0"/>
          </a:p>
        </p:txBody>
      </p:sp>
      <p:pic>
        <p:nvPicPr>
          <p:cNvPr id="5" name="Picture 4"/>
          <p:cNvPicPr>
            <a:picLocks noChangeAspect="1"/>
          </p:cNvPicPr>
          <p:nvPr/>
        </p:nvPicPr>
        <p:blipFill>
          <a:blip r:embed="rId3"/>
          <a:stretch>
            <a:fillRect/>
          </a:stretch>
        </p:blipFill>
        <p:spPr>
          <a:xfrm>
            <a:off x="1122839" y="2075654"/>
            <a:ext cx="4224574" cy="3067846"/>
          </a:xfrm>
          <a:prstGeom prst="rect">
            <a:avLst/>
          </a:prstGeom>
        </p:spPr>
      </p:pic>
    </p:spTree>
    <p:extLst>
      <p:ext uri="{BB962C8B-B14F-4D97-AF65-F5344CB8AC3E}">
        <p14:creationId xmlns:p14="http://schemas.microsoft.com/office/powerpoint/2010/main" val="365700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Meal Pre-Approval Form</a:t>
            </a:r>
          </a:p>
        </p:txBody>
      </p:sp>
      <p:pic>
        <p:nvPicPr>
          <p:cNvPr id="4" name="Content Placeholder 3"/>
          <p:cNvPicPr>
            <a:picLocks noGrp="1" noChangeAspect="1"/>
          </p:cNvPicPr>
          <p:nvPr>
            <p:ph idx="1"/>
          </p:nvPr>
        </p:nvPicPr>
        <p:blipFill>
          <a:blip r:embed="rId2"/>
          <a:stretch>
            <a:fillRect/>
          </a:stretch>
        </p:blipFill>
        <p:spPr>
          <a:xfrm>
            <a:off x="790042" y="1455009"/>
            <a:ext cx="5186476" cy="3336726"/>
          </a:xfrm>
          <a:prstGeom prst="rect">
            <a:avLst/>
          </a:prstGeom>
        </p:spPr>
      </p:pic>
    </p:spTree>
    <p:extLst>
      <p:ext uri="{BB962C8B-B14F-4D97-AF65-F5344CB8AC3E}">
        <p14:creationId xmlns:p14="http://schemas.microsoft.com/office/powerpoint/2010/main" val="3537440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B7731EB158374192B009FABAE0C319" ma:contentTypeVersion="7" ma:contentTypeDescription="Create a new document." ma:contentTypeScope="" ma:versionID="a0ebfc53d3aec8d93ef80917041d0e11">
  <xsd:schema xmlns:xsd="http://www.w3.org/2001/XMLSchema" xmlns:xs="http://www.w3.org/2001/XMLSchema" xmlns:p="http://schemas.microsoft.com/office/2006/metadata/properties" xmlns:ns3="1991ac27-07da-45ef-8c03-6efe20a8ae37" targetNamespace="http://schemas.microsoft.com/office/2006/metadata/properties" ma:root="true" ma:fieldsID="8d7b2b385efd5d2eedf43b5d28f233d5" ns3:_="">
    <xsd:import namespace="1991ac27-07da-45ef-8c03-6efe20a8ae3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91ac27-07da-45ef-8c03-6efe20a8ae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DF906B-07EA-46C6-B6F3-EF9649B6E354}">
  <ds:schemaRefs>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1991ac27-07da-45ef-8c03-6efe20a8ae37"/>
  </ds:schemaRefs>
</ds:datastoreItem>
</file>

<file path=customXml/itemProps2.xml><?xml version="1.0" encoding="utf-8"?>
<ds:datastoreItem xmlns:ds="http://schemas.openxmlformats.org/officeDocument/2006/customXml" ds:itemID="{0120AFD2-23B9-4C38-86C7-41ADB280EDF9}">
  <ds:schemaRefs>
    <ds:schemaRef ds:uri="http://schemas.microsoft.com/sharepoint/v3/contenttype/forms"/>
  </ds:schemaRefs>
</ds:datastoreItem>
</file>

<file path=customXml/itemProps3.xml><?xml version="1.0" encoding="utf-8"?>
<ds:datastoreItem xmlns:ds="http://schemas.openxmlformats.org/officeDocument/2006/customXml" ds:itemID="{74AF8FBF-F15D-4500-A660-67DB0A21F6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91ac27-07da-45ef-8c03-6efe20a8ae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14936</TotalTime>
  <Words>480</Words>
  <Application>Microsoft Office PowerPoint</Application>
  <PresentationFormat>Custom</PresentationFormat>
  <Paragraphs>54</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Payment  Request</vt:lpstr>
      <vt:lpstr>Training Resources</vt:lpstr>
      <vt:lpstr>Meals</vt:lpstr>
      <vt:lpstr>Policy</vt:lpstr>
      <vt:lpstr>UMBC Policy</vt:lpstr>
      <vt:lpstr>EMPLOYEE ONLY MEAL</vt:lpstr>
      <vt:lpstr>Meal Pre-Approval Form</vt:lpstr>
      <vt:lpstr>Meal Pre-Approval Form</vt:lpstr>
      <vt:lpstr>Meal Pre-Approval Form</vt:lpstr>
      <vt:lpstr>Meal Pre-Approval Form</vt:lpstr>
      <vt:lpstr>Meals Including Non-UMBC Personnel</vt:lpstr>
      <vt:lpstr>Meal Reimbursed for Non-UMBC Personnel</vt:lpstr>
      <vt:lpstr>Important</vt:lpstr>
      <vt:lpstr>FAQ’s</vt:lpstr>
      <vt:lpstr>FAQ’s</vt:lpstr>
      <vt:lpstr>FAQ’s</vt:lpstr>
      <vt:lpstr>FAQ’s</vt:lpstr>
      <vt:lpstr>FAQ’s</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Lord</dc:creator>
  <cp:lastModifiedBy>Bryan Casey</cp:lastModifiedBy>
  <cp:revision>160</cp:revision>
  <dcterms:created xsi:type="dcterms:W3CDTF">2019-02-27T15:38:32Z</dcterms:created>
  <dcterms:modified xsi:type="dcterms:W3CDTF">2022-05-25T16:16:44Z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0x01010063B7731EB158374192B009FABAE0C319</vt:lpwstr>
  </property>
</Properties>
</file>